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305" r:id="rId9"/>
    <p:sldId id="306" r:id="rId10"/>
    <p:sldId id="307" r:id="rId11"/>
    <p:sldId id="308" r:id="rId12"/>
    <p:sldId id="309" r:id="rId13"/>
    <p:sldId id="310" r:id="rId14"/>
    <p:sldId id="311" r:id="rId15"/>
    <p:sldId id="312" r:id="rId16"/>
    <p:sldId id="313" r:id="rId17"/>
    <p:sldId id="314" r:id="rId18"/>
    <p:sldId id="315" r:id="rId19"/>
    <p:sldId id="317" r:id="rId20"/>
    <p:sldId id="318" r:id="rId21"/>
    <p:sldId id="319" r:id="rId22"/>
    <p:sldId id="276" r:id="rId23"/>
    <p:sldId id="277" r:id="rId24"/>
    <p:sldId id="278" r:id="rId25"/>
    <p:sldId id="279" r:id="rId26"/>
    <p:sldId id="280" r:id="rId27"/>
    <p:sldId id="281" r:id="rId28"/>
    <p:sldId id="282" r:id="rId29"/>
    <p:sldId id="283" r:id="rId30"/>
    <p:sldId id="286" r:id="rId31"/>
    <p:sldId id="284" r:id="rId32"/>
    <p:sldId id="304" r:id="rId33"/>
    <p:sldId id="287" r:id="rId34"/>
    <p:sldId id="288" r:id="rId35"/>
    <p:sldId id="289" r:id="rId36"/>
    <p:sldId id="290" r:id="rId37"/>
    <p:sldId id="291" r:id="rId38"/>
    <p:sldId id="292" r:id="rId39"/>
    <p:sldId id="293" r:id="rId40"/>
    <p:sldId id="294" r:id="rId41"/>
    <p:sldId id="295" r:id="rId42"/>
    <p:sldId id="297" r:id="rId43"/>
    <p:sldId id="298" r:id="rId44"/>
    <p:sldId id="321" r:id="rId45"/>
    <p:sldId id="322" r:id="rId46"/>
    <p:sldId id="300" r:id="rId47"/>
    <p:sldId id="323" r:id="rId48"/>
    <p:sldId id="320" r:id="rId49"/>
    <p:sldId id="299" r:id="rId50"/>
  </p:sldIdLst>
  <p:sldSz cx="13436600" cy="7562850"/>
  <p:notesSz cx="13436600" cy="7562850"/>
  <p:embeddedFontLst>
    <p:embeddedFont>
      <p:font typeface="Calibri" panose="020F0502020204030204"/>
      <p:regular r:id="rId55"/>
    </p:embeddedFont>
    <p:embeddedFont>
      <p:font typeface="Helvetica Neue" panose="020B0604020202020204"/>
      <p:regular r:id="rId56"/>
    </p:embeddedFont>
    <p:embeddedFont>
      <p:font typeface="Arial Black" panose="020B0A04020102020204"/>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740" y="40"/>
      </p:cViewPr>
      <p:guideLst>
        <p:guide orient="horz" pos="2382"/>
        <p:guide pos="42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822950" cy="3778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7610475" y="0"/>
            <a:ext cx="5822950" cy="377825"/>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7183438"/>
            <a:ext cx="5822950" cy="377825"/>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zh-C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
        <p:cNvGrpSpPr/>
        <p:nvPr/>
      </p:nvGrpSpPr>
      <p:grpSpPr>
        <a:xfrm>
          <a:off x="0" y="0"/>
          <a:ext cx="0" cy="0"/>
          <a:chOff x="0" y="0"/>
          <a:chExt cx="0" cy="0"/>
        </a:xfrm>
      </p:grpSpPr>
      <p:sp>
        <p:nvSpPr>
          <p:cNvPr id="27" name="Google Shape;27;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 name="Google Shape;28;p1: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p10: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10: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39" name="Google Shape;139;p10: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r>
              <a:rPr lang="zh-CN" sz="1200" dirty="0">
                <a:latin typeface="Arial" panose="020B0604020202020204"/>
                <a:ea typeface="Arial" panose="020B0604020202020204"/>
                <a:cs typeface="Arial" panose="020B0604020202020204"/>
                <a:sym typeface="Arial" panose="020B0604020202020204"/>
              </a:rPr>
              <a:t>。</a:t>
            </a:r>
            <a:endParaRPr sz="1200" dirty="0">
              <a:latin typeface="Arial" panose="020B0604020202020204"/>
              <a:ea typeface="Arial" panose="020B0604020202020204"/>
              <a:cs typeface="Arial" panose="020B0604020202020204"/>
              <a:sym typeface="Arial" panose="020B0604020202020204"/>
            </a:endParaRPr>
          </a:p>
          <a:p>
            <a:pPr marL="457200" marR="0" lvl="0" indent="-228600" algn="l" rtl="0">
              <a:lnSpc>
                <a:spcPct val="100000"/>
              </a:lnSpc>
              <a:spcBef>
                <a:spcPts val="0"/>
              </a:spcBef>
              <a:spcAft>
                <a:spcPts val="0"/>
              </a:spcAft>
              <a:buSzPts val="1400"/>
              <a:buNone/>
            </a:pPr>
            <a:endParaRPr dirty="0"/>
          </a:p>
        </p:txBody>
      </p:sp>
      <p:sp>
        <p:nvSpPr>
          <p:cNvPr id="147" name="Google Shape;147;p11: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2: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2: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55" name="Google Shape;155;p12: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p13: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3: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64" name="Google Shape;164;p13: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p14: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4: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01" name="Google Shape;201;p14: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p15: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5: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endParaRPr sz="1200" dirty="0">
              <a:latin typeface="Arial" panose="020B0604020202020204"/>
              <a:ea typeface="Arial" panose="020B0604020202020204"/>
              <a:cs typeface="Arial" panose="020B0604020202020204"/>
              <a:sym typeface="Arial" panose="020B0604020202020204"/>
            </a:endParaRPr>
          </a:p>
          <a:p>
            <a:pPr marL="457200" marR="0" lvl="0" indent="-228600" algn="l" rtl="0">
              <a:lnSpc>
                <a:spcPct val="100000"/>
              </a:lnSpc>
              <a:spcBef>
                <a:spcPts val="0"/>
              </a:spcBef>
              <a:spcAft>
                <a:spcPts val="0"/>
              </a:spcAft>
              <a:buSzPts val="1400"/>
              <a:buNone/>
            </a:pPr>
            <a:endParaRPr dirty="0"/>
          </a:p>
        </p:txBody>
      </p:sp>
      <p:sp>
        <p:nvSpPr>
          <p:cNvPr id="210" name="Google Shape;210;p15: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
        <p:cNvGrpSpPr/>
        <p:nvPr/>
      </p:nvGrpSpPr>
      <p:grpSpPr>
        <a:xfrm>
          <a:off x="0" y="0"/>
          <a:ext cx="0" cy="0"/>
          <a:chOff x="0" y="0"/>
          <a:chExt cx="0" cy="0"/>
        </a:xfrm>
      </p:grpSpPr>
      <p:sp>
        <p:nvSpPr>
          <p:cNvPr id="216" name="Google Shape;216;p16: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6: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18" name="Google Shape;218;p16: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3"/>
        <p:cNvGrpSpPr/>
        <p:nvPr/>
      </p:nvGrpSpPr>
      <p:grpSpPr>
        <a:xfrm>
          <a:off x="0" y="0"/>
          <a:ext cx="0" cy="0"/>
          <a:chOff x="0" y="0"/>
          <a:chExt cx="0" cy="0"/>
        </a:xfrm>
      </p:grpSpPr>
      <p:sp>
        <p:nvSpPr>
          <p:cNvPr id="244" name="Google Shape;244;p18: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8: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46" name="Google Shape;246;p18: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1"/>
        <p:cNvGrpSpPr/>
        <p:nvPr/>
      </p:nvGrpSpPr>
      <p:grpSpPr>
        <a:xfrm>
          <a:off x="0" y="0"/>
          <a:ext cx="0" cy="0"/>
          <a:chOff x="0" y="0"/>
          <a:chExt cx="0" cy="0"/>
        </a:xfrm>
      </p:grpSpPr>
      <p:sp>
        <p:nvSpPr>
          <p:cNvPr id="252" name="Google Shape;252;p19: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9: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54" name="Google Shape;254;p19: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p20: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0: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62" name="Google Shape;262;p20: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8000"/>
              </a:lnSpc>
              <a:spcBef>
                <a:spcPts val="0"/>
              </a:spcBef>
              <a:spcAft>
                <a:spcPts val="0"/>
              </a:spcAft>
              <a:buSzPts val="2200"/>
              <a:buFont typeface="Helvetica Neue" panose="020B0604020202020204"/>
              <a:buNone/>
            </a:pPr>
            <a:endParaRPr sz="2200" b="0" i="0" u="none" strike="noStrike" cap="none">
              <a:latin typeface="Helvetica Neue" panose="020B0604020202020204"/>
              <a:ea typeface="Helvetica Neue" panose="020B0604020202020204"/>
              <a:cs typeface="Helvetica Neue" panose="020B0604020202020204"/>
              <a:sym typeface="Helvetica Neue" panose="020B0604020202020204"/>
            </a:endParaRPr>
          </a:p>
        </p:txBody>
      </p:sp>
      <p:sp>
        <p:nvSpPr>
          <p:cNvPr id="36" name="Google Shape;36;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0"/>
        <p:cNvGrpSpPr/>
        <p:nvPr/>
      </p:nvGrpSpPr>
      <p:grpSpPr>
        <a:xfrm>
          <a:off x="0" y="0"/>
          <a:ext cx="0" cy="0"/>
          <a:chOff x="0" y="0"/>
          <a:chExt cx="0" cy="0"/>
        </a:xfrm>
      </p:grpSpPr>
      <p:sp>
        <p:nvSpPr>
          <p:cNvPr id="271" name="Google Shape;271;p21: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1: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73" name="Google Shape;273;p21: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
        <p:cNvGrpSpPr/>
        <p:nvPr/>
      </p:nvGrpSpPr>
      <p:grpSpPr>
        <a:xfrm>
          <a:off x="0" y="0"/>
          <a:ext cx="0" cy="0"/>
          <a:chOff x="0" y="0"/>
          <a:chExt cx="0" cy="0"/>
        </a:xfrm>
      </p:grpSpPr>
      <p:sp>
        <p:nvSpPr>
          <p:cNvPr id="305" name="Google Shape;305;p22: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22: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07" name="Google Shape;307;p22: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p23: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3: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17" name="Google Shape;317;p23: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
        <p:cNvGrpSpPr/>
        <p:nvPr/>
      </p:nvGrpSpPr>
      <p:grpSpPr>
        <a:xfrm>
          <a:off x="0" y="0"/>
          <a:ext cx="0" cy="0"/>
          <a:chOff x="0" y="0"/>
          <a:chExt cx="0" cy="0"/>
        </a:xfrm>
      </p:grpSpPr>
      <p:sp>
        <p:nvSpPr>
          <p:cNvPr id="323" name="Google Shape;323;p24: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24: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25" name="Google Shape;325;p24: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1"/>
        <p:cNvGrpSpPr/>
        <p:nvPr/>
      </p:nvGrpSpPr>
      <p:grpSpPr>
        <a:xfrm>
          <a:off x="0" y="0"/>
          <a:ext cx="0" cy="0"/>
          <a:chOff x="0" y="0"/>
          <a:chExt cx="0" cy="0"/>
        </a:xfrm>
      </p:grpSpPr>
      <p:sp>
        <p:nvSpPr>
          <p:cNvPr id="332" name="Google Shape;332;p25: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25: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34" name="Google Shape;334;p25: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
        <p:cNvGrpSpPr/>
        <p:nvPr/>
      </p:nvGrpSpPr>
      <p:grpSpPr>
        <a:xfrm>
          <a:off x="0" y="0"/>
          <a:ext cx="0" cy="0"/>
          <a:chOff x="0" y="0"/>
          <a:chExt cx="0" cy="0"/>
        </a:xfrm>
      </p:grpSpPr>
      <p:sp>
        <p:nvSpPr>
          <p:cNvPr id="343" name="Google Shape;343;p26: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6: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45" name="Google Shape;345;p26: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Google Shape;354;p27: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27: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56" name="Google Shape;356;p27: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
        <p:cNvGrpSpPr/>
        <p:nvPr/>
      </p:nvGrpSpPr>
      <p:grpSpPr>
        <a:xfrm>
          <a:off x="0" y="0"/>
          <a:ext cx="0" cy="0"/>
          <a:chOff x="0" y="0"/>
          <a:chExt cx="0" cy="0"/>
        </a:xfrm>
      </p:grpSpPr>
      <p:sp>
        <p:nvSpPr>
          <p:cNvPr id="364" name="Google Shape;364;p28: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28: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66" name="Google Shape;366;p28: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p31: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1: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92" name="Google Shape;392;p31: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1"/>
        <p:cNvGrpSpPr/>
        <p:nvPr/>
      </p:nvGrpSpPr>
      <p:grpSpPr>
        <a:xfrm>
          <a:off x="0" y="0"/>
          <a:ext cx="0" cy="0"/>
          <a:chOff x="0" y="0"/>
          <a:chExt cx="0" cy="0"/>
        </a:xfrm>
      </p:grpSpPr>
      <p:sp>
        <p:nvSpPr>
          <p:cNvPr id="372" name="Google Shape;372;p29: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29: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74" name="Google Shape;374;p29: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
        <p:cNvGrpSpPr/>
        <p:nvPr/>
      </p:nvGrpSpPr>
      <p:grpSpPr>
        <a:xfrm>
          <a:off x="0" y="0"/>
          <a:ext cx="0" cy="0"/>
          <a:chOff x="0" y="0"/>
          <a:chExt cx="0" cy="0"/>
        </a:xfrm>
      </p:grpSpPr>
      <p:sp>
        <p:nvSpPr>
          <p:cNvPr id="45" name="Google Shape;45;p3:notes"/>
          <p:cNvSpPr txBox="1">
            <a:spLocks noGrp="1"/>
          </p:cNvSpPr>
          <p:nvPr>
            <p:ph type="body" idx="1"/>
          </p:nvPr>
        </p:nvSpPr>
        <p:spPr>
          <a:xfrm>
            <a:off x="1343025" y="3592513"/>
            <a:ext cx="10750550" cy="3403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 name="Google Shape;46;p3: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8"/>
        <p:cNvGrpSpPr/>
        <p:nvPr/>
      </p:nvGrpSpPr>
      <p:grpSpPr>
        <a:xfrm>
          <a:off x="0" y="0"/>
          <a:ext cx="0" cy="0"/>
          <a:chOff x="0" y="0"/>
          <a:chExt cx="0" cy="0"/>
        </a:xfrm>
      </p:grpSpPr>
      <p:sp>
        <p:nvSpPr>
          <p:cNvPr id="399" name="Google Shape;399;p32: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32: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401" name="Google Shape;401;p32: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7"/>
        <p:cNvGrpSpPr/>
        <p:nvPr/>
      </p:nvGrpSpPr>
      <p:grpSpPr>
        <a:xfrm>
          <a:off x="0" y="0"/>
          <a:ext cx="0" cy="0"/>
          <a:chOff x="0" y="0"/>
          <a:chExt cx="0" cy="0"/>
        </a:xfrm>
      </p:grpSpPr>
      <p:sp>
        <p:nvSpPr>
          <p:cNvPr id="408" name="Google Shape;408;p33: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33: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410" name="Google Shape;410;p33: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7"/>
        <p:cNvGrpSpPr/>
        <p:nvPr/>
      </p:nvGrpSpPr>
      <p:grpSpPr>
        <a:xfrm>
          <a:off x="0" y="0"/>
          <a:ext cx="0" cy="0"/>
          <a:chOff x="0" y="0"/>
          <a:chExt cx="0" cy="0"/>
        </a:xfrm>
      </p:grpSpPr>
      <p:sp>
        <p:nvSpPr>
          <p:cNvPr id="418" name="Google Shape;418;p34: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34: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420" name="Google Shape;420;p34: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1"/>
        <p:cNvGrpSpPr/>
        <p:nvPr/>
      </p:nvGrpSpPr>
      <p:grpSpPr>
        <a:xfrm>
          <a:off x="0" y="0"/>
          <a:ext cx="0" cy="0"/>
          <a:chOff x="0" y="0"/>
          <a:chExt cx="0" cy="0"/>
        </a:xfrm>
      </p:grpSpPr>
      <p:sp>
        <p:nvSpPr>
          <p:cNvPr id="452" name="Google Shape;452;p35: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35: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454" name="Google Shape;454;p35: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9"/>
        <p:cNvGrpSpPr/>
        <p:nvPr/>
      </p:nvGrpSpPr>
      <p:grpSpPr>
        <a:xfrm>
          <a:off x="0" y="0"/>
          <a:ext cx="0" cy="0"/>
          <a:chOff x="0" y="0"/>
          <a:chExt cx="0" cy="0"/>
        </a:xfrm>
      </p:grpSpPr>
      <p:sp>
        <p:nvSpPr>
          <p:cNvPr id="460" name="Google Shape;460;p36: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36: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462" name="Google Shape;462;p36: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6"/>
        <p:cNvGrpSpPr/>
        <p:nvPr/>
      </p:nvGrpSpPr>
      <p:grpSpPr>
        <a:xfrm>
          <a:off x="0" y="0"/>
          <a:ext cx="0" cy="0"/>
          <a:chOff x="0" y="0"/>
          <a:chExt cx="0" cy="0"/>
        </a:xfrm>
      </p:grpSpPr>
      <p:sp>
        <p:nvSpPr>
          <p:cNvPr id="467" name="Google Shape;467;p37: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7: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469" name="Google Shape;469;p37: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5"/>
        <p:cNvGrpSpPr/>
        <p:nvPr/>
      </p:nvGrpSpPr>
      <p:grpSpPr>
        <a:xfrm>
          <a:off x="0" y="0"/>
          <a:ext cx="0" cy="0"/>
          <a:chOff x="0" y="0"/>
          <a:chExt cx="0" cy="0"/>
        </a:xfrm>
      </p:grpSpPr>
      <p:sp>
        <p:nvSpPr>
          <p:cNvPr id="476" name="Google Shape;476;p38:notes"/>
          <p:cNvSpPr txBox="1">
            <a:spLocks noGrp="1"/>
          </p:cNvSpPr>
          <p:nvPr>
            <p:ph type="body" idx="1"/>
          </p:nvPr>
        </p:nvSpPr>
        <p:spPr>
          <a:xfrm>
            <a:off x="1343025" y="3592513"/>
            <a:ext cx="10750550" cy="3403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7" name="Google Shape;477;p38: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488" name="Google Shape;488;p39: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6"/>
        <p:cNvGrpSpPr/>
        <p:nvPr/>
      </p:nvGrpSpPr>
      <p:grpSpPr>
        <a:xfrm>
          <a:off x="0" y="0"/>
          <a:ext cx="0" cy="0"/>
          <a:chOff x="0" y="0"/>
          <a:chExt cx="0" cy="0"/>
        </a:xfrm>
      </p:grpSpPr>
      <p:sp>
        <p:nvSpPr>
          <p:cNvPr id="497" name="Google Shape;497;p40: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40: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499" name="Google Shape;499;p40: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5"/>
        <p:cNvGrpSpPr/>
        <p:nvPr/>
      </p:nvGrpSpPr>
      <p:grpSpPr>
        <a:xfrm>
          <a:off x="0" y="0"/>
          <a:ext cx="0" cy="0"/>
          <a:chOff x="0" y="0"/>
          <a:chExt cx="0" cy="0"/>
        </a:xfrm>
      </p:grpSpPr>
      <p:sp>
        <p:nvSpPr>
          <p:cNvPr id="586" name="Google Shape;586;p42:notes"/>
          <p:cNvSpPr txBox="1">
            <a:spLocks noGrp="1"/>
          </p:cNvSpPr>
          <p:nvPr>
            <p:ph type="body" idx="1"/>
          </p:nvPr>
        </p:nvSpPr>
        <p:spPr>
          <a:xfrm>
            <a:off x="1343025" y="3592513"/>
            <a:ext cx="10750550" cy="3403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7" name="Google Shape;587;p42: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
        <p:cNvGrpSpPr/>
        <p:nvPr/>
      </p:nvGrpSpPr>
      <p:grpSpPr>
        <a:xfrm>
          <a:off x="0" y="0"/>
          <a:ext cx="0" cy="0"/>
          <a:chOff x="0" y="0"/>
          <a:chExt cx="0" cy="0"/>
        </a:xfrm>
      </p:grpSpPr>
      <p:sp>
        <p:nvSpPr>
          <p:cNvPr id="55" name="Google Shape;55;p4: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4: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57" name="Google Shape;57;p4: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5"/>
        <p:cNvGrpSpPr/>
        <p:nvPr/>
      </p:nvGrpSpPr>
      <p:grpSpPr>
        <a:xfrm>
          <a:off x="0" y="0"/>
          <a:ext cx="0" cy="0"/>
          <a:chOff x="0" y="0"/>
          <a:chExt cx="0" cy="0"/>
        </a:xfrm>
      </p:grpSpPr>
      <p:sp>
        <p:nvSpPr>
          <p:cNvPr id="596" name="Google Shape;596;p43: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43: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p>
        </p:txBody>
      </p:sp>
      <p:sp>
        <p:nvSpPr>
          <p:cNvPr id="598" name="Google Shape;598;p43: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0"/>
        <p:cNvGrpSpPr/>
        <p:nvPr/>
      </p:nvGrpSpPr>
      <p:grpSpPr>
        <a:xfrm>
          <a:off x="0" y="0"/>
          <a:ext cx="0" cy="0"/>
          <a:chOff x="0" y="0"/>
          <a:chExt cx="0" cy="0"/>
        </a:xfrm>
      </p:grpSpPr>
      <p:sp>
        <p:nvSpPr>
          <p:cNvPr id="611" name="Google Shape;611;p44: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p44: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613" name="Google Shape;613;p44: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0"/>
        <p:cNvGrpSpPr/>
        <p:nvPr/>
      </p:nvGrpSpPr>
      <p:grpSpPr>
        <a:xfrm>
          <a:off x="0" y="0"/>
          <a:ext cx="0" cy="0"/>
          <a:chOff x="0" y="0"/>
          <a:chExt cx="0" cy="0"/>
        </a:xfrm>
      </p:grpSpPr>
      <p:sp>
        <p:nvSpPr>
          <p:cNvPr id="611" name="Google Shape;611;p44: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p44: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613" name="Google Shape;613;p44: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8"/>
        <p:cNvGrpSpPr/>
        <p:nvPr/>
      </p:nvGrpSpPr>
      <p:grpSpPr>
        <a:xfrm>
          <a:off x="0" y="0"/>
          <a:ext cx="0" cy="0"/>
          <a:chOff x="0" y="0"/>
          <a:chExt cx="0" cy="0"/>
        </a:xfrm>
      </p:grpSpPr>
      <p:sp>
        <p:nvSpPr>
          <p:cNvPr id="619" name="Google Shape;619;p45: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45: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p>
        </p:txBody>
      </p:sp>
      <p:sp>
        <p:nvSpPr>
          <p:cNvPr id="621" name="Google Shape;621;p45: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8"/>
        <p:cNvGrpSpPr/>
        <p:nvPr/>
      </p:nvGrpSpPr>
      <p:grpSpPr>
        <a:xfrm>
          <a:off x="0" y="0"/>
          <a:ext cx="0" cy="0"/>
          <a:chOff x="0" y="0"/>
          <a:chExt cx="0" cy="0"/>
        </a:xfrm>
      </p:grpSpPr>
      <p:sp>
        <p:nvSpPr>
          <p:cNvPr id="619" name="Google Shape;619;p45: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45: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p>
        </p:txBody>
      </p:sp>
      <p:sp>
        <p:nvSpPr>
          <p:cNvPr id="621" name="Google Shape;621;p45: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0"/>
        <p:cNvGrpSpPr/>
        <p:nvPr/>
      </p:nvGrpSpPr>
      <p:grpSpPr>
        <a:xfrm>
          <a:off x="0" y="0"/>
          <a:ext cx="0" cy="0"/>
          <a:chOff x="0" y="0"/>
          <a:chExt cx="0" cy="0"/>
        </a:xfrm>
      </p:grpSpPr>
      <p:sp>
        <p:nvSpPr>
          <p:cNvPr id="611" name="Google Shape;611;p44: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p44: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613" name="Google Shape;613;p44: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
        <p:cNvGrpSpPr/>
        <p:nvPr/>
      </p:nvGrpSpPr>
      <p:grpSpPr>
        <a:xfrm>
          <a:off x="0" y="0"/>
          <a:ext cx="0" cy="0"/>
          <a:chOff x="0" y="0"/>
          <a:chExt cx="0" cy="0"/>
        </a:xfrm>
      </p:grpSpPr>
      <p:sp>
        <p:nvSpPr>
          <p:cNvPr id="66" name="Google Shape;66;p5: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5: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68" name="Google Shape;68;p5: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
        <p:cNvGrpSpPr/>
        <p:nvPr/>
      </p:nvGrpSpPr>
      <p:grpSpPr>
        <a:xfrm>
          <a:off x="0" y="0"/>
          <a:ext cx="0" cy="0"/>
          <a:chOff x="0" y="0"/>
          <a:chExt cx="0" cy="0"/>
        </a:xfrm>
      </p:grpSpPr>
      <p:sp>
        <p:nvSpPr>
          <p:cNvPr id="75" name="Google Shape;75;p6: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6: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77" name="Google Shape;77;p6: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14" name="Google Shape;114;p7: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p8: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8: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22" name="Google Shape;122;p8: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
        <p:cNvGrpSpPr/>
        <p:nvPr/>
      </p:nvGrpSpPr>
      <p:grpSpPr>
        <a:xfrm>
          <a:off x="0" y="0"/>
          <a:ext cx="0" cy="0"/>
          <a:chOff x="0" y="0"/>
          <a:chExt cx="0" cy="0"/>
        </a:xfrm>
      </p:grpSpPr>
      <p:sp>
        <p:nvSpPr>
          <p:cNvPr id="128" name="Google Shape;128;p9:notes"/>
          <p:cNvSpPr>
            <a:spLocks noGrp="1" noRot="1" noChangeAspect="1"/>
          </p:cNvSpPr>
          <p:nvPr>
            <p:ph type="sldImg" idx="2"/>
          </p:nvPr>
        </p:nvSpPr>
        <p:spPr>
          <a:xfrm>
            <a:off x="4198938" y="566738"/>
            <a:ext cx="5038725"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9:notes"/>
          <p:cNvSpPr txBox="1">
            <a:spLocks noGrp="1"/>
          </p:cNvSpPr>
          <p:nvPr>
            <p:ph type="body" idx="1"/>
          </p:nvPr>
        </p:nvSpPr>
        <p:spPr>
          <a:xfrm>
            <a:off x="1343025" y="3592513"/>
            <a:ext cx="10750550" cy="3403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30" name="Google Shape;130;p9:notes"/>
          <p:cNvSpPr txBox="1">
            <a:spLocks noGrp="1"/>
          </p:cNvSpPr>
          <p:nvPr>
            <p:ph type="sldNum" idx="12"/>
          </p:nvPr>
        </p:nvSpPr>
        <p:spPr>
          <a:xfrm>
            <a:off x="7610475" y="7183438"/>
            <a:ext cx="5822950" cy="3778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ltLang="zh-CN"/>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1_标题与副标题">
  <p:cSld name="TITLE">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979752" y="3214891"/>
            <a:ext cx="11477096" cy="615553"/>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 name="Google Shape;17;p2"/>
          <p:cNvSpPr txBox="1">
            <a:spLocks noGrp="1"/>
          </p:cNvSpPr>
          <p:nvPr>
            <p:ph type="body" idx="1"/>
          </p:nvPr>
        </p:nvSpPr>
        <p:spPr>
          <a:xfrm>
            <a:off x="979752" y="3900470"/>
            <a:ext cx="11477096" cy="2289088"/>
          </a:xfrm>
          <a:prstGeom prst="rect">
            <a:avLst/>
          </a:prstGeom>
          <a:noFill/>
          <a:ln>
            <a:noFill/>
          </a:ln>
        </p:spPr>
        <p:txBody>
          <a:bodyPr spcFirstLastPara="1" wrap="square" lIns="91425" tIns="45700" rIns="91425" bIns="45700" anchor="t" anchorCtr="0"/>
          <a:lstStyle>
            <a:lvl1pPr marL="457200" lvl="0" indent="-228600" algn="ctr">
              <a:lnSpc>
                <a:spcPct val="100000"/>
              </a:lnSpc>
              <a:spcBef>
                <a:spcPts val="0"/>
              </a:spcBef>
              <a:spcAft>
                <a:spcPts val="0"/>
              </a:spcAft>
              <a:buSzPts val="2975"/>
              <a:buNone/>
              <a:defRPr sz="2975"/>
            </a:lvl1pPr>
            <a:lvl2pPr marL="914400" lvl="1" indent="-228600" algn="ctr">
              <a:lnSpc>
                <a:spcPct val="100000"/>
              </a:lnSpc>
              <a:spcBef>
                <a:spcPts val="0"/>
              </a:spcBef>
              <a:spcAft>
                <a:spcPts val="0"/>
              </a:spcAft>
              <a:buSzPts val="2975"/>
              <a:buNone/>
              <a:defRPr sz="2975"/>
            </a:lvl2pPr>
            <a:lvl3pPr marL="1371600" lvl="2" indent="-228600" algn="ctr">
              <a:lnSpc>
                <a:spcPct val="100000"/>
              </a:lnSpc>
              <a:spcBef>
                <a:spcPts val="0"/>
              </a:spcBef>
              <a:spcAft>
                <a:spcPts val="0"/>
              </a:spcAft>
              <a:buSzPts val="2975"/>
              <a:buNone/>
              <a:defRPr sz="2975"/>
            </a:lvl3pPr>
            <a:lvl4pPr marL="1828800" lvl="3" indent="-228600" algn="ctr">
              <a:lnSpc>
                <a:spcPct val="100000"/>
              </a:lnSpc>
              <a:spcBef>
                <a:spcPts val="0"/>
              </a:spcBef>
              <a:spcAft>
                <a:spcPts val="0"/>
              </a:spcAft>
              <a:buSzPts val="2975"/>
              <a:buNone/>
              <a:defRPr sz="2975"/>
            </a:lvl4pPr>
            <a:lvl5pPr marL="2286000" lvl="4" indent="-228600" algn="ctr">
              <a:lnSpc>
                <a:spcPct val="100000"/>
              </a:lnSpc>
              <a:spcBef>
                <a:spcPts val="0"/>
              </a:spcBef>
              <a:spcAft>
                <a:spcPts val="0"/>
              </a:spcAft>
              <a:buSzPts val="2975"/>
              <a:buNone/>
              <a:defRPr sz="2975"/>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1"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showMasterSp="0" matchingName="Two Content">
  <p:cSld name="OBJECT">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SzPts val="1400"/>
              <a:buNone/>
              <a:defRPr sz="4000" b="0" i="0" u="none" strike="noStrike" cap="none">
                <a:solidFill>
                  <a:srgbClr val="F15C39"/>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 name="Google Shape;21;p4"/>
          <p:cNvSpPr txBox="1">
            <a:spLocks noGrp="1"/>
          </p:cNvSpPr>
          <p:nvPr>
            <p:ph type="body" idx="1"/>
          </p:nvPr>
        </p:nvSpPr>
        <p:spPr>
          <a:xfrm>
            <a:off x="672147" y="1739455"/>
            <a:ext cx="5847683" cy="4991481"/>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p:txBody>
      </p:sp>
      <p:sp>
        <p:nvSpPr>
          <p:cNvPr id="22" name="Google Shape;22;p4"/>
          <p:cNvSpPr txBox="1">
            <a:spLocks noGrp="1"/>
          </p:cNvSpPr>
          <p:nvPr>
            <p:ph type="body" idx="2"/>
          </p:nvPr>
        </p:nvSpPr>
        <p:spPr>
          <a:xfrm>
            <a:off x="6923119" y="1739455"/>
            <a:ext cx="5847683" cy="4991481"/>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p:txBody>
      </p:sp>
      <p:sp>
        <p:nvSpPr>
          <p:cNvPr id="23" name="Google Shape;23;p4"/>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SzPts val="1400"/>
              <a:buNone/>
              <a:defRPr sz="1000" b="0" i="0" u="none" strike="noStrike" cap="none">
                <a:solidFill>
                  <a:srgbClr val="F15D39"/>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 name="Google Shape;24;p4"/>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SzPts val="1400"/>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5" name="Google Shape;25;p4"/>
          <p:cNvPicPr preferRelativeResize="0"/>
          <p:nvPr/>
        </p:nvPicPr>
        <p:blipFill rotWithShape="1">
          <a:blip r:embed="rId2"/>
          <a:srcRect/>
          <a:stretch>
            <a:fillRect/>
          </a:stretch>
        </p:blipFill>
        <p:spPr>
          <a:xfrm>
            <a:off x="0" y="7167096"/>
            <a:ext cx="13436601" cy="39575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11;p1"/>
          <p:cNvSpPr txBox="1">
            <a:spLocks noGrp="1"/>
          </p:cNvSpPr>
          <p:nvPr>
            <p:ph type="body" idx="1"/>
          </p:nvPr>
        </p:nvSpPr>
        <p:spPr>
          <a:xfrm>
            <a:off x="413839" y="281583"/>
            <a:ext cx="12328242" cy="461671"/>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panose="020B0604020202020204"/>
              <a:buNone/>
              <a:defRPr sz="2800" b="1" i="0" u="none" strike="noStrike" cap="none">
                <a:solidFill>
                  <a:srgbClr val="F25D39"/>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p:nvPr/>
        </p:nvSpPr>
        <p:spPr>
          <a:xfrm>
            <a:off x="827683" y="944880"/>
            <a:ext cx="11740236" cy="5791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25D39"/>
              </a:buClr>
              <a:buSzPts val="2975"/>
              <a:buFont typeface="Arial" panose="020B0604020202020204"/>
              <a:buNone/>
            </a:pPr>
            <a:endParaRPr sz="2975" b="0" i="0" u="none" strike="noStrike" cap="none">
              <a:solidFill>
                <a:srgbClr val="F25D39"/>
              </a:solidFill>
              <a:latin typeface="Arial" panose="020B0604020202020204"/>
              <a:ea typeface="Arial" panose="020B0604020202020204"/>
              <a:cs typeface="Arial" panose="020B0604020202020204"/>
              <a:sym typeface="Arial" panose="020B0604020202020204"/>
            </a:endParaRPr>
          </a:p>
        </p:txBody>
      </p:sp>
      <p:sp>
        <p:nvSpPr>
          <p:cNvPr id="13" name="Google Shape;13;p1"/>
          <p:cNvSpPr txBox="1"/>
          <p:nvPr/>
        </p:nvSpPr>
        <p:spPr>
          <a:xfrm>
            <a:off x="650240" y="1117600"/>
            <a:ext cx="11958677" cy="56181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4" name="Google Shape;14;p1"/>
          <p:cNvPicPr preferRelativeResize="0"/>
          <p:nvPr/>
        </p:nvPicPr>
        <p:blipFill rotWithShape="1">
          <a:blip r:embed="rId4"/>
          <a:srcRect/>
          <a:stretch>
            <a:fillRect/>
          </a:stretch>
        </p:blipFill>
        <p:spPr>
          <a:xfrm>
            <a:off x="0" y="7167096"/>
            <a:ext cx="13436601" cy="39575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3.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1"/>
          <a:srcRect/>
          <a:stretch>
            <a:fillRect/>
          </a:stretch>
        </p:blipFill>
        <p:spPr>
          <a:xfrm>
            <a:off x="-69982" y="2381"/>
            <a:ext cx="13506582" cy="7598601"/>
          </a:xfrm>
          <a:prstGeom prst="rect">
            <a:avLst/>
          </a:prstGeom>
          <a:noFill/>
          <a:ln>
            <a:noFill/>
          </a:ln>
        </p:spPr>
      </p:pic>
      <p:pic>
        <p:nvPicPr>
          <p:cNvPr id="31" name="Google Shape;31;p5" descr="pasted-image.pdf"/>
          <p:cNvPicPr preferRelativeResize="0"/>
          <p:nvPr/>
        </p:nvPicPr>
        <p:blipFill rotWithShape="1">
          <a:blip r:embed="rId2"/>
          <a:srcRect/>
          <a:stretch>
            <a:fillRect/>
          </a:stretch>
        </p:blipFill>
        <p:spPr>
          <a:xfrm>
            <a:off x="-803177" y="-305554"/>
            <a:ext cx="15127039" cy="8321239"/>
          </a:xfrm>
          <a:prstGeom prst="rect">
            <a:avLst/>
          </a:prstGeom>
          <a:noFill/>
          <a:ln>
            <a:noFill/>
          </a:ln>
        </p:spPr>
      </p:pic>
      <p:pic>
        <p:nvPicPr>
          <p:cNvPr id="32" name="Google Shape;32;p5" descr="pasted-image.pdf"/>
          <p:cNvPicPr preferRelativeResize="0"/>
          <p:nvPr/>
        </p:nvPicPr>
        <p:blipFill rotWithShape="1">
          <a:blip r:embed="rId3"/>
          <a:srcRect/>
          <a:stretch>
            <a:fillRect/>
          </a:stretch>
        </p:blipFill>
        <p:spPr>
          <a:xfrm>
            <a:off x="5916917" y="1254530"/>
            <a:ext cx="1602766" cy="2047979"/>
          </a:xfrm>
          <a:prstGeom prst="rect">
            <a:avLst/>
          </a:prstGeom>
          <a:noFill/>
          <a:ln>
            <a:noFill/>
          </a:ln>
        </p:spPr>
      </p:pic>
      <p:sp>
        <p:nvSpPr>
          <p:cNvPr id="33" name="Google Shape;33;p5"/>
          <p:cNvSpPr txBox="1"/>
          <p:nvPr/>
        </p:nvSpPr>
        <p:spPr>
          <a:xfrm>
            <a:off x="1762939" y="3120213"/>
            <a:ext cx="9994805" cy="1127359"/>
          </a:xfrm>
          <a:prstGeom prst="rect">
            <a:avLst/>
          </a:prstGeom>
          <a:noFill/>
          <a:ln>
            <a:noFill/>
          </a:ln>
        </p:spPr>
        <p:txBody>
          <a:bodyPr spcFirstLastPara="1" wrap="square" lIns="24775" tIns="24775" rIns="24775" bIns="24775" anchor="t" anchorCtr="0">
            <a:noAutofit/>
          </a:bodyPr>
          <a:lstStyle/>
          <a:p>
            <a:pPr marL="0" marR="0" lvl="0" indent="0" algn="ctr" rtl="0">
              <a:lnSpc>
                <a:spcPct val="150000"/>
              </a:lnSpc>
              <a:spcBef>
                <a:spcPts val="0"/>
              </a:spcBef>
              <a:spcAft>
                <a:spcPts val="0"/>
              </a:spcAft>
              <a:buNone/>
            </a:pPr>
            <a:r>
              <a:rPr lang="zh-CN" sz="5290" b="1" i="0" u="none" strike="noStrike" cap="none" dirty="0">
                <a:solidFill>
                  <a:schemeClr val="lt1"/>
                </a:solidFill>
                <a:latin typeface="Arial" panose="020B0604020202020204"/>
                <a:ea typeface="Arial" panose="020B0604020202020204"/>
                <a:cs typeface="Arial" panose="020B0604020202020204"/>
                <a:sym typeface="Arial" panose="020B0604020202020204"/>
              </a:rPr>
              <a:t>Shopee平台规则</a:t>
            </a:r>
            <a:endParaRPr sz="5290" b="1"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2" name="Google Shape;142;p14"/>
          <p:cNvSpPr/>
          <p:nvPr/>
        </p:nvSpPr>
        <p:spPr>
          <a:xfrm>
            <a:off x="472667" y="995741"/>
            <a:ext cx="12383260" cy="574766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完善DTS设置，能有效避免迟发货</a:t>
            </a: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zh-CN" sz="1800" b="1" i="0" u="none" strike="noStrike" cap="none" dirty="0">
                <a:solidFill>
                  <a:schemeClr val="dk1"/>
                </a:solidFill>
                <a:latin typeface="Arial" panose="020B0604020202020204"/>
                <a:ea typeface="Arial" panose="020B0604020202020204"/>
                <a:cs typeface="Arial" panose="020B0604020202020204"/>
                <a:sym typeface="Arial" panose="020B0604020202020204"/>
              </a:rPr>
              <a:t>1. 先根据自身发货情况，在物流中心设置统一的DTS出库准备时间，然后可根据不同商品备货情况做个别或者小批量调整</a:t>
            </a: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1700"/>
              <a:buFont typeface="Arial" panose="020B0604020202020204"/>
              <a:buNone/>
            </a:pPr>
            <a:r>
              <a:rPr lang="zh-CN" sz="1700" b="0" i="1" u="none" strike="noStrike" cap="none" dirty="0">
                <a:solidFill>
                  <a:schemeClr val="dk1"/>
                </a:solidFill>
                <a:latin typeface="Arial" panose="020B0604020202020204"/>
                <a:ea typeface="Arial" panose="020B0604020202020204"/>
                <a:cs typeface="Arial" panose="020B0604020202020204"/>
                <a:sym typeface="Arial" panose="020B0604020202020204"/>
              </a:rPr>
              <a:t>例1：</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订单A，商品为B，DTS为</a:t>
            </a:r>
            <a:r>
              <a:rPr lang="zh-CN" sz="1700" dirty="0">
                <a:solidFill>
                  <a:schemeClr val="dk1"/>
                </a:solidFill>
              </a:rPr>
              <a:t>2</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天，需要在</a:t>
            </a:r>
            <a:r>
              <a:rPr lang="zh-CN" sz="1700" dirty="0">
                <a:solidFill>
                  <a:schemeClr val="dk1"/>
                </a:solidFill>
              </a:rPr>
              <a:t>2</a:t>
            </a:r>
            <a:r>
              <a:rPr lang="zh-CN" altLang="en-US"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个工作日</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内尽快出库，</a:t>
            </a:r>
            <a:r>
              <a:rPr lang="zh-CN" altLang="en-US"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外加</a:t>
            </a:r>
            <a:r>
              <a:rPr lang="en-US" altLang="zh-CN" sz="1700" dirty="0">
                <a:solidFill>
                  <a:schemeClr val="dk1"/>
                </a:solidFill>
              </a:rPr>
              <a:t>2</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个自然日订单状态未更改至“已出</a:t>
            </a:r>
            <a:r>
              <a:rPr lang="zh-CN" altLang="en-US"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货</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”，就会被算作逾期订单；同时卖家也要考虑发货后，国内物流到仓和扫描的时间（一般为24小时内），如出库时间（</a:t>
            </a:r>
            <a:r>
              <a:rPr lang="zh-CN" sz="1700" dirty="0">
                <a:solidFill>
                  <a:schemeClr val="dk1"/>
                </a:solidFill>
              </a:rPr>
              <a:t>1</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天）+国内物流时间（</a:t>
            </a:r>
            <a:r>
              <a:rPr lang="zh-CN" sz="1700" dirty="0">
                <a:solidFill>
                  <a:schemeClr val="dk1"/>
                </a:solidFill>
              </a:rPr>
              <a:t>1</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天）+扫描（1天）=</a:t>
            </a:r>
            <a:r>
              <a:rPr lang="zh-CN" sz="1700" dirty="0">
                <a:solidFill>
                  <a:schemeClr val="dk1"/>
                </a:solidFill>
              </a:rPr>
              <a:t>3</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天&lt;</a:t>
            </a:r>
            <a:r>
              <a:rPr lang="en-US" alt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4</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天，此订单算合格订单。</a:t>
            </a:r>
            <a:r>
              <a:rPr lang="zh-CN" sz="1700" b="1" i="0" u="none" strike="noStrike" cap="none" dirty="0">
                <a:solidFill>
                  <a:srgbClr val="F15C39"/>
                </a:solidFill>
                <a:latin typeface="Arial" panose="020B0604020202020204"/>
                <a:ea typeface="Arial" panose="020B0604020202020204"/>
                <a:cs typeface="Arial" panose="020B0604020202020204"/>
                <a:sym typeface="Arial" panose="020B0604020202020204"/>
              </a:rPr>
              <a:t>Tips：即使DTS设置为</a:t>
            </a:r>
            <a:r>
              <a:rPr lang="zh-CN" sz="1700" b="1" dirty="0">
                <a:solidFill>
                  <a:srgbClr val="F15C39"/>
                </a:solidFill>
              </a:rPr>
              <a:t>2</a:t>
            </a:r>
            <a:r>
              <a:rPr lang="zh-CN" sz="1700" b="1" i="0" u="none" strike="noStrike" cap="none" dirty="0">
                <a:solidFill>
                  <a:srgbClr val="F15C39"/>
                </a:solidFill>
                <a:latin typeface="Arial" panose="020B0604020202020204"/>
                <a:ea typeface="Arial" panose="020B0604020202020204"/>
                <a:cs typeface="Arial" panose="020B0604020202020204"/>
                <a:sym typeface="Arial" panose="020B0604020202020204"/>
              </a:rPr>
              <a:t>，也要尽早在</a:t>
            </a:r>
            <a:r>
              <a:rPr lang="zh-CN" sz="1700" b="1" dirty="0">
                <a:solidFill>
                  <a:srgbClr val="F15C39"/>
                </a:solidFill>
              </a:rPr>
              <a:t>2</a:t>
            </a:r>
            <a:r>
              <a:rPr lang="zh-CN" sz="1700" b="1" i="0" u="none" strike="noStrike" cap="none" dirty="0">
                <a:solidFill>
                  <a:srgbClr val="F15C39"/>
                </a:solidFill>
                <a:latin typeface="Arial" panose="020B0604020202020204"/>
                <a:ea typeface="Arial" panose="020B0604020202020204"/>
                <a:cs typeface="Arial" panose="020B0604020202020204"/>
                <a:sym typeface="Arial" panose="020B0604020202020204"/>
              </a:rPr>
              <a:t>天内发货</a:t>
            </a:r>
            <a:endParaRPr sz="1700" b="1" i="0" u="none" strike="noStrike" cap="none" dirty="0">
              <a:solidFill>
                <a:srgbClr val="F15C39"/>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1700"/>
              <a:buFont typeface="Arial" panose="020B0604020202020204"/>
              <a:buNone/>
            </a:pPr>
            <a:endParaRPr sz="1700" b="1" i="0" u="none" strike="noStrike" cap="none" dirty="0">
              <a:solidFill>
                <a:srgbClr val="F15C39"/>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1700"/>
              <a:buFont typeface="Arial" panose="020B0604020202020204"/>
              <a:buNone/>
            </a:pPr>
            <a:r>
              <a:rPr lang="zh-CN" sz="1700" b="0" i="1" u="none" strike="noStrike" cap="none" dirty="0">
                <a:solidFill>
                  <a:schemeClr val="dk1"/>
                </a:solidFill>
                <a:latin typeface="Arial" panose="020B0604020202020204"/>
                <a:ea typeface="Arial" panose="020B0604020202020204"/>
                <a:cs typeface="Arial" panose="020B0604020202020204"/>
                <a:sym typeface="Arial" panose="020B0604020202020204"/>
              </a:rPr>
              <a:t>例2：</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订单A，商品为B和C，B的DTS为</a:t>
            </a:r>
            <a:r>
              <a:rPr lang="zh-CN" sz="1700" dirty="0">
                <a:solidFill>
                  <a:schemeClr val="dk1"/>
                </a:solidFill>
              </a:rPr>
              <a:t>2</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天，C的DTS为</a:t>
            </a:r>
            <a:r>
              <a:rPr lang="zh-CN" sz="1700" dirty="0">
                <a:solidFill>
                  <a:schemeClr val="dk1"/>
                </a:solidFill>
              </a:rPr>
              <a:t>7</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天，此订单的DTS计算时间为</a:t>
            </a:r>
            <a:r>
              <a:rPr lang="zh-CN" sz="1700" dirty="0">
                <a:solidFill>
                  <a:schemeClr val="dk1"/>
                </a:solidFill>
              </a:rPr>
              <a:t>7</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，以出货时间较长的商品为准</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1700"/>
              <a:buFont typeface="Arial" panose="020B0604020202020204"/>
              <a:buNone/>
            </a:pP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1700"/>
              <a:buFont typeface="Arial" panose="020B0604020202020204"/>
              <a:buNone/>
            </a:pPr>
            <a:r>
              <a:rPr lang="zh-CN" sz="1700" b="0" i="1" u="none" strike="noStrike" cap="none" dirty="0">
                <a:solidFill>
                  <a:schemeClr val="dk1"/>
                </a:solidFill>
                <a:latin typeface="Arial" panose="020B0604020202020204"/>
                <a:ea typeface="Arial" panose="020B0604020202020204"/>
                <a:cs typeface="Arial" panose="020B0604020202020204"/>
                <a:sym typeface="Arial" panose="020B0604020202020204"/>
              </a:rPr>
              <a:t>例3：</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订单A，下单时间为8月3日（周五），DTS为</a:t>
            </a:r>
            <a:r>
              <a:rPr lang="zh-CN" sz="1700" dirty="0">
                <a:solidFill>
                  <a:schemeClr val="dk1"/>
                </a:solidFill>
              </a:rPr>
              <a:t>2</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，此订单可在8月</a:t>
            </a:r>
            <a:r>
              <a:rPr lang="en-US" altLang="zh-CN" sz="1700" dirty="0">
                <a:solidFill>
                  <a:schemeClr val="dk1"/>
                </a:solidFill>
              </a:rPr>
              <a:t>9</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日前发货，周末两日顺延。</a:t>
            </a:r>
            <a:r>
              <a:rPr lang="zh-CN" sz="1700" b="1" i="0" u="none" strike="noStrike" cap="none" dirty="0">
                <a:solidFill>
                  <a:srgbClr val="F15C39"/>
                </a:solidFill>
                <a:latin typeface="Arial" panose="020B0604020202020204"/>
                <a:ea typeface="Arial" panose="020B0604020202020204"/>
                <a:cs typeface="Arial" panose="020B0604020202020204"/>
                <a:sym typeface="Arial" panose="020B0604020202020204"/>
              </a:rPr>
              <a:t>Tips：尽量周末的订单也在1-2日内发货，可提升店铺整体出货时间的水平和效率，利于转化</a:t>
            </a:r>
            <a:endParaRPr sz="1700" b="1" i="0" u="none" strike="noStrike" cap="none" dirty="0">
              <a:solidFill>
                <a:srgbClr val="F15C39"/>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1700"/>
              <a:buFont typeface="Arial" panose="020B0604020202020204"/>
              <a:buNone/>
            </a:pP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43" name="Google Shape;143;p14"/>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如何避免迟发货</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0" name="Google Shape;150;p15"/>
          <p:cNvSpPr/>
          <p:nvPr/>
        </p:nvSpPr>
        <p:spPr>
          <a:xfrm>
            <a:off x="589202" y="1493788"/>
            <a:ext cx="12266725" cy="474175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zh-CN" sz="1800" b="1" i="0" u="none" strike="noStrike" cap="none" dirty="0">
                <a:solidFill>
                  <a:schemeClr val="dk1"/>
                </a:solidFill>
                <a:latin typeface="Arial" panose="020B0604020202020204"/>
                <a:ea typeface="Arial" panose="020B0604020202020204"/>
                <a:cs typeface="Arial" panose="020B0604020202020204"/>
                <a:sym typeface="Arial" panose="020B0604020202020204"/>
              </a:rPr>
              <a:t>2. 及时调整DTS</a:t>
            </a:r>
            <a:endParaRPr dirty="0"/>
          </a:p>
          <a:p>
            <a:pPr marL="0" marR="0" lvl="0" indent="0" algn="l" rtl="0">
              <a:lnSpc>
                <a:spcPct val="150000"/>
              </a:lnSpc>
              <a:spcBef>
                <a:spcPts val="0"/>
              </a:spcBef>
              <a:spcAft>
                <a:spcPts val="0"/>
              </a:spcAft>
              <a:buNone/>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如遇黄金周，春节等，卖家运营要主动联系客户经理商议DTS出库时间，虽然出货时间遇到大型节假日会顺延，但部分卖家休息日比国家法定假日要长，所以需要依此延长时间</a:t>
            </a:r>
            <a:endParaRPr dirty="0"/>
          </a:p>
          <a:p>
            <a:pPr marL="0" marR="0" lvl="0" indent="0" algn="l" rtl="0">
              <a:lnSpc>
                <a:spcPct val="150000"/>
              </a:lnSpc>
              <a:spcBef>
                <a:spcPts val="0"/>
              </a:spcBef>
              <a:spcAft>
                <a:spcPts val="0"/>
              </a:spcAft>
              <a:buNone/>
            </a:pP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AutoNum type="arabicPeriod" startAt="3"/>
            </a:pPr>
            <a:r>
              <a:rPr lang="zh-CN" sz="1800" b="1" i="0" u="none" strike="noStrike" cap="none" dirty="0">
                <a:solidFill>
                  <a:schemeClr val="dk1"/>
                </a:solidFill>
                <a:latin typeface="Arial" panose="020B0604020202020204"/>
                <a:ea typeface="Arial" panose="020B0604020202020204"/>
                <a:cs typeface="Arial" panose="020B0604020202020204"/>
                <a:sym typeface="Arial" panose="020B0604020202020204"/>
              </a:rPr>
              <a:t>DTS设置天数的选择</a:t>
            </a: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8" indent="0" algn="l" rtl="0">
              <a:lnSpc>
                <a:spcPct val="150000"/>
              </a:lnSpc>
              <a:spcBef>
                <a:spcPts val="0"/>
              </a:spcBef>
              <a:spcAft>
                <a:spcPts val="0"/>
              </a:spcAft>
              <a:buNone/>
            </a:pPr>
            <a:r>
              <a:rPr lang="zh-CN" sz="1700" b="1" i="0" u="none" strike="noStrike" cap="none" dirty="0">
                <a:solidFill>
                  <a:schemeClr val="dk1"/>
                </a:solidFill>
                <a:latin typeface="Arial" panose="020B0604020202020204"/>
                <a:ea typeface="Arial" panose="020B0604020202020204"/>
                <a:cs typeface="Arial" panose="020B0604020202020204"/>
                <a:sym typeface="Arial" panose="020B0604020202020204"/>
              </a:rPr>
              <a:t>新卖家</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：结合自己平日仓库发货时间，并且评估即将上新产品库存，设置DTS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8" indent="0" algn="l" rtl="0">
              <a:lnSpc>
                <a:spcPct val="150000"/>
              </a:lnSpc>
              <a:spcBef>
                <a:spcPts val="0"/>
              </a:spcBef>
              <a:spcAft>
                <a:spcPts val="0"/>
              </a:spcAft>
              <a:buNone/>
            </a:pPr>
            <a:r>
              <a:rPr lang="zh-CN" sz="1700" b="1" i="0" u="none" strike="noStrike" cap="none" dirty="0">
                <a:solidFill>
                  <a:schemeClr val="dk1"/>
                </a:solidFill>
                <a:latin typeface="Arial" panose="020B0604020202020204"/>
                <a:ea typeface="Arial" panose="020B0604020202020204"/>
                <a:cs typeface="Arial" panose="020B0604020202020204"/>
                <a:sym typeface="Arial" panose="020B0604020202020204"/>
              </a:rPr>
              <a:t>老卖家</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：a. 结合近30天的销售业绩，计算出单产品百分比，对于出单多，趋势好的Top Sku部分进行充足备货，并把DTS调为</a:t>
            </a:r>
            <a:r>
              <a:rPr lang="zh-CN" sz="1700" dirty="0">
                <a:solidFill>
                  <a:schemeClr val="dk1"/>
                </a:solidFill>
              </a:rPr>
              <a:t>2</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天；对于基本不出单的产品，也可把部分DTS的天数调为</a:t>
            </a:r>
            <a:r>
              <a:rPr lang="zh-CN" sz="1700" dirty="0">
                <a:solidFill>
                  <a:schemeClr val="dk1"/>
                </a:solidFill>
              </a:rPr>
              <a:t>2</a:t>
            </a:r>
            <a:r>
              <a:rPr lang="zh-CN" sz="1700" b="0" i="0" u="none" strike="noStrike" cap="none" dirty="0">
                <a:solidFill>
                  <a:schemeClr val="dk1"/>
                </a:solidFill>
                <a:latin typeface="Arial" panose="020B0604020202020204"/>
                <a:ea typeface="Arial" panose="020B0604020202020204"/>
                <a:cs typeface="Arial" panose="020B0604020202020204"/>
                <a:sym typeface="Arial" panose="020B0604020202020204"/>
              </a:rPr>
              <a:t>，偶尔出1-2单，并不会对晚发货率有过大影响。根据店铺销售数据，进行不断调整；b. 对于走铺货路线的店铺（SKU多达5000以上），库存比较难管控，要先保证不要延迟发货而导致扣分店铺受影响，再考虑DTS的长短</a:t>
            </a: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1700"/>
              <a:buFont typeface="Arial" panose="020B0604020202020204"/>
              <a:buNone/>
            </a:pP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1700"/>
              <a:buFont typeface="Arial" panose="020B0604020202020204"/>
              <a:buNone/>
            </a:pP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1" name="Google Shape;151;p15"/>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如何避免迟发货</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8" name="Google Shape;158;p16"/>
          <p:cNvSpPr/>
          <p:nvPr/>
        </p:nvSpPr>
        <p:spPr>
          <a:xfrm>
            <a:off x="380456" y="1022744"/>
            <a:ext cx="12266725" cy="574766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zh-CN" sz="1600" b="1" i="0" u="none" strike="noStrike" cap="none" dirty="0">
                <a:solidFill>
                  <a:schemeClr val="dk1"/>
                </a:solidFill>
                <a:latin typeface="Arial" panose="020B0604020202020204"/>
                <a:ea typeface="Arial" panose="020B0604020202020204"/>
                <a:cs typeface="Arial" panose="020B0604020202020204"/>
                <a:sym typeface="Arial" panose="020B0604020202020204"/>
              </a:rPr>
              <a:t>4. 不能为了避免迟发货将很多商品DTS设置为7及以上</a:t>
            </a:r>
            <a:endParaRPr sz="16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lvl="0">
              <a:lnSpc>
                <a:spcPct val="150000"/>
              </a:lnSpc>
            </a:pPr>
            <a:r>
              <a:rPr lang="zh-CN" sz="1600" b="0" i="0" u="none" strike="noStrike" cap="none" dirty="0">
                <a:solidFill>
                  <a:schemeClr val="dk1"/>
                </a:solidFill>
                <a:latin typeface="Arial" panose="020B0604020202020204"/>
                <a:ea typeface="Arial" panose="020B0604020202020204"/>
                <a:cs typeface="Arial" panose="020B0604020202020204"/>
                <a:sym typeface="Arial" panose="020B0604020202020204"/>
              </a:rPr>
              <a:t>DTS设置为7天及其以上的商品，商品前台会显示Pre-Order（预售商品）字样，这会影响到店铺转化率，因为消费者更倾向于选择寄送时间短的商品。同时，如果预售商品占店铺商品总数过高，将会影响到优选卖家</a:t>
            </a:r>
            <a:r>
              <a:rPr lang="zh-CN" altLang="en-US" sz="1600" b="0" i="0" u="none" strike="noStrike" cap="none" dirty="0">
                <a:solidFill>
                  <a:schemeClr val="dk1"/>
                </a:solidFill>
                <a:latin typeface="Arial" panose="020B0604020202020204"/>
                <a:ea typeface="Arial" panose="020B0604020202020204"/>
                <a:cs typeface="Arial" panose="020B0604020202020204"/>
                <a:sym typeface="Arial" panose="020B0604020202020204"/>
              </a:rPr>
              <a:t>、</a:t>
            </a:r>
            <a:r>
              <a:rPr lang="zh-CN" sz="1600" b="0" i="0" u="none" strike="noStrike" cap="none" dirty="0">
                <a:solidFill>
                  <a:schemeClr val="dk1"/>
                </a:solidFill>
                <a:latin typeface="Arial" panose="020B0604020202020204"/>
                <a:ea typeface="Arial" panose="020B0604020202020204"/>
                <a:cs typeface="Arial" panose="020B0604020202020204"/>
                <a:sym typeface="Arial" panose="020B0604020202020204"/>
              </a:rPr>
              <a:t>商城卖家的评选</a:t>
            </a:r>
            <a:r>
              <a:rPr lang="zh-CN" altLang="en-US" sz="1600" dirty="0">
                <a:solidFill>
                  <a:schemeClr val="dk1"/>
                </a:solidFill>
              </a:rPr>
              <a:t>，及上架商品数量上限</a:t>
            </a:r>
            <a:endParaRPr dirty="0"/>
          </a:p>
          <a:p>
            <a:pPr marL="0" marR="0" lvl="0" indent="0" algn="l" rtl="0">
              <a:lnSpc>
                <a:spcPct val="150000"/>
              </a:lnSpc>
              <a:spcBef>
                <a:spcPts val="0"/>
              </a:spcBef>
              <a:spcAft>
                <a:spcPts val="0"/>
              </a:spcAft>
              <a:buClr>
                <a:srgbClr val="000000"/>
              </a:buClr>
              <a:buSzPts val="1700"/>
              <a:buFont typeface="Arial" panose="020B0604020202020204"/>
              <a:buNone/>
            </a:pP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59" name="Google Shape;159;p16"/>
          <p:cNvPicPr preferRelativeResize="0"/>
          <p:nvPr/>
        </p:nvPicPr>
        <p:blipFill rotWithShape="1">
          <a:blip r:embed="rId1"/>
          <a:srcRect/>
          <a:stretch>
            <a:fillRect/>
          </a:stretch>
        </p:blipFill>
        <p:spPr>
          <a:xfrm>
            <a:off x="1861481" y="2372803"/>
            <a:ext cx="9165747" cy="4404895"/>
          </a:xfrm>
          <a:prstGeom prst="rect">
            <a:avLst/>
          </a:prstGeom>
          <a:noFill/>
          <a:ln>
            <a:noFill/>
          </a:ln>
          <a:effectLst>
            <a:outerShdw blurRad="292100" dist="139700" dir="2700000" algn="tl" rotWithShape="0">
              <a:srgbClr val="333333">
                <a:alpha val="64705"/>
              </a:srgbClr>
            </a:outerShdw>
          </a:effectLst>
        </p:spPr>
      </p:pic>
      <p:sp>
        <p:nvSpPr>
          <p:cNvPr id="160" name="Google Shape;160;p16"/>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如何避免迟发货</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9" name="Google Shape;169;p17"/>
          <p:cNvSpPr/>
          <p:nvPr/>
        </p:nvSpPr>
        <p:spPr>
          <a:xfrm>
            <a:off x="0" y="6344"/>
            <a:ext cx="13436600" cy="1206134"/>
          </a:xfrm>
          <a:prstGeom prst="rect">
            <a:avLst/>
          </a:prstGeom>
          <a:solidFill>
            <a:srgbClr val="FF5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645"/>
              <a:buFont typeface="Arial" panose="020B0604020202020204"/>
              <a:buNone/>
            </a:pPr>
            <a:endParaRPr sz="264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70" name="Google Shape;170;p17"/>
          <p:cNvGrpSpPr/>
          <p:nvPr/>
        </p:nvGrpSpPr>
        <p:grpSpPr>
          <a:xfrm>
            <a:off x="10275590" y="3091801"/>
            <a:ext cx="1142388" cy="1740949"/>
            <a:chOff x="10176228" y="4554633"/>
            <a:chExt cx="1142388" cy="1740949"/>
          </a:xfrm>
        </p:grpSpPr>
        <p:sp>
          <p:nvSpPr>
            <p:cNvPr id="171" name="Google Shape;171;p17"/>
            <p:cNvSpPr txBox="1"/>
            <p:nvPr/>
          </p:nvSpPr>
          <p:spPr>
            <a:xfrm>
              <a:off x="10192761" y="5974981"/>
              <a:ext cx="1125855" cy="32060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5A5A5"/>
                  </a:solidFill>
                  <a:latin typeface="Arial" panose="020B0604020202020204"/>
                  <a:ea typeface="Arial" panose="020B0604020202020204"/>
                  <a:cs typeface="Arial" panose="020B0604020202020204"/>
                  <a:sym typeface="Arial" panose="020B0604020202020204"/>
                </a:rPr>
                <a:t>店铺聊聊</a:t>
              </a:r>
              <a:endParaRPr sz="2000" b="1" i="0" u="none" strike="noStrike" cap="none">
                <a:solidFill>
                  <a:srgbClr val="A5A5A5"/>
                </a:solidFill>
                <a:latin typeface="Arial" panose="020B0604020202020204"/>
                <a:ea typeface="Arial" panose="020B0604020202020204"/>
                <a:cs typeface="Arial" panose="020B0604020202020204"/>
                <a:sym typeface="Arial" panose="020B0604020202020204"/>
              </a:endParaRPr>
            </a:p>
          </p:txBody>
        </p:sp>
        <p:grpSp>
          <p:nvGrpSpPr>
            <p:cNvPr id="172" name="Google Shape;172;p17"/>
            <p:cNvGrpSpPr/>
            <p:nvPr/>
          </p:nvGrpSpPr>
          <p:grpSpPr>
            <a:xfrm>
              <a:off x="10176228" y="4554633"/>
              <a:ext cx="1125855" cy="1125855"/>
              <a:chOff x="10012305" y="4519929"/>
              <a:chExt cx="1125855" cy="1125855"/>
            </a:xfrm>
          </p:grpSpPr>
          <p:sp>
            <p:nvSpPr>
              <p:cNvPr id="173" name="Google Shape;173;p17"/>
              <p:cNvSpPr/>
              <p:nvPr/>
            </p:nvSpPr>
            <p:spPr>
              <a:xfrm>
                <a:off x="10012305" y="4519929"/>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0"/>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17"/>
              <p:cNvSpPr/>
              <p:nvPr/>
            </p:nvSpPr>
            <p:spPr>
              <a:xfrm>
                <a:off x="10309634" y="4842924"/>
                <a:ext cx="564515" cy="549275"/>
              </a:xfrm>
              <a:custGeom>
                <a:avLst/>
                <a:gdLst/>
                <a:ahLst/>
                <a:cxnLst/>
                <a:rect l="l" t="t" r="r" b="b"/>
                <a:pathLst>
                  <a:path w="564515" h="549275" extrusionOk="0">
                    <a:moveTo>
                      <a:pt x="203022" y="416610"/>
                    </a:moveTo>
                    <a:lnTo>
                      <a:pt x="38976" y="416610"/>
                    </a:lnTo>
                    <a:lnTo>
                      <a:pt x="23804" y="413547"/>
                    </a:lnTo>
                    <a:lnTo>
                      <a:pt x="11415" y="405195"/>
                    </a:lnTo>
                    <a:lnTo>
                      <a:pt x="3062" y="392806"/>
                    </a:lnTo>
                    <a:lnTo>
                      <a:pt x="0" y="377634"/>
                    </a:lnTo>
                    <a:lnTo>
                      <a:pt x="0" y="38976"/>
                    </a:lnTo>
                    <a:lnTo>
                      <a:pt x="3062" y="23804"/>
                    </a:lnTo>
                    <a:lnTo>
                      <a:pt x="11415" y="11415"/>
                    </a:lnTo>
                    <a:lnTo>
                      <a:pt x="23804" y="3062"/>
                    </a:lnTo>
                    <a:lnTo>
                      <a:pt x="38976" y="0"/>
                    </a:lnTo>
                    <a:lnTo>
                      <a:pt x="525030" y="0"/>
                    </a:lnTo>
                    <a:lnTo>
                      <a:pt x="540202" y="3062"/>
                    </a:lnTo>
                    <a:lnTo>
                      <a:pt x="552591" y="11415"/>
                    </a:lnTo>
                    <a:lnTo>
                      <a:pt x="560944" y="23804"/>
                    </a:lnTo>
                    <a:lnTo>
                      <a:pt x="564006" y="38976"/>
                    </a:lnTo>
                    <a:lnTo>
                      <a:pt x="564006" y="377634"/>
                    </a:lnTo>
                    <a:lnTo>
                      <a:pt x="560944" y="392806"/>
                    </a:lnTo>
                    <a:lnTo>
                      <a:pt x="552591" y="405195"/>
                    </a:lnTo>
                    <a:lnTo>
                      <a:pt x="540202" y="413547"/>
                    </a:lnTo>
                    <a:lnTo>
                      <a:pt x="525030" y="416610"/>
                    </a:lnTo>
                    <a:lnTo>
                      <a:pt x="294766" y="416610"/>
                    </a:lnTo>
                    <a:lnTo>
                      <a:pt x="161404" y="548779"/>
                    </a:lnTo>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17"/>
              <p:cNvSpPr/>
              <p:nvPr/>
            </p:nvSpPr>
            <p:spPr>
              <a:xfrm>
                <a:off x="10431102"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17"/>
              <p:cNvSpPr/>
              <p:nvPr/>
            </p:nvSpPr>
            <p:spPr>
              <a:xfrm>
                <a:off x="10560016"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7" name="Google Shape;177;p17"/>
              <p:cNvSpPr/>
              <p:nvPr/>
            </p:nvSpPr>
            <p:spPr>
              <a:xfrm>
                <a:off x="10688930"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178" name="Google Shape;178;p17"/>
          <p:cNvGrpSpPr/>
          <p:nvPr/>
        </p:nvGrpSpPr>
        <p:grpSpPr>
          <a:xfrm>
            <a:off x="3612235" y="198183"/>
            <a:ext cx="6212130" cy="923330"/>
            <a:chOff x="3225514" y="92434"/>
            <a:chExt cx="6212130" cy="923330"/>
          </a:xfrm>
        </p:grpSpPr>
        <p:sp>
          <p:nvSpPr>
            <p:cNvPr id="179" name="Google Shape;179;p17"/>
            <p:cNvSpPr/>
            <p:nvPr/>
          </p:nvSpPr>
          <p:spPr>
            <a:xfrm>
              <a:off x="4192139" y="92434"/>
              <a:ext cx="5245505"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zh-CN" sz="5400" b="0" i="0" u="none" strike="noStrike" cap="none">
                  <a:solidFill>
                    <a:schemeClr val="lt1"/>
                  </a:solidFill>
                  <a:latin typeface="Arial" panose="020B0604020202020204"/>
                  <a:ea typeface="Arial" panose="020B0604020202020204"/>
                  <a:cs typeface="Arial" panose="020B0604020202020204"/>
                  <a:sym typeface="Arial" panose="020B0604020202020204"/>
                </a:rPr>
                <a:t>店铺常见规则</a:t>
              </a:r>
              <a:endParaRPr sz="4115"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17"/>
            <p:cNvSpPr/>
            <p:nvPr/>
          </p:nvSpPr>
          <p:spPr>
            <a:xfrm>
              <a:off x="3296907" y="578219"/>
              <a:ext cx="668655" cy="393065"/>
            </a:xfrm>
            <a:custGeom>
              <a:avLst/>
              <a:gdLst/>
              <a:ahLst/>
              <a:cxnLst/>
              <a:rect l="l" t="t" r="r" b="b"/>
              <a:pathLst>
                <a:path w="668654" h="393065" extrusionOk="0">
                  <a:moveTo>
                    <a:pt x="23228" y="0"/>
                  </a:moveTo>
                  <a:lnTo>
                    <a:pt x="6705" y="0"/>
                  </a:lnTo>
                  <a:lnTo>
                    <a:pt x="0" y="6705"/>
                  </a:lnTo>
                  <a:lnTo>
                    <a:pt x="0" y="392747"/>
                  </a:lnTo>
                  <a:lnTo>
                    <a:pt x="668286" y="392747"/>
                  </a:lnTo>
                  <a:lnTo>
                    <a:pt x="668286" y="362826"/>
                  </a:lnTo>
                  <a:lnTo>
                    <a:pt x="29921" y="362826"/>
                  </a:lnTo>
                  <a:lnTo>
                    <a:pt x="29921" y="6705"/>
                  </a:lnTo>
                  <a:lnTo>
                    <a:pt x="23228" y="0"/>
                  </a:lnTo>
                  <a:close/>
                </a:path>
                <a:path w="668654" h="393065" extrusionOk="0">
                  <a:moveTo>
                    <a:pt x="661581" y="0"/>
                  </a:moveTo>
                  <a:lnTo>
                    <a:pt x="645071" y="0"/>
                  </a:lnTo>
                  <a:lnTo>
                    <a:pt x="638365" y="6705"/>
                  </a:lnTo>
                  <a:lnTo>
                    <a:pt x="638365" y="362826"/>
                  </a:lnTo>
                  <a:lnTo>
                    <a:pt x="668286" y="362826"/>
                  </a:lnTo>
                  <a:lnTo>
                    <a:pt x="668286" y="6705"/>
                  </a:lnTo>
                  <a:lnTo>
                    <a:pt x="661581" y="0"/>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17"/>
            <p:cNvSpPr/>
            <p:nvPr/>
          </p:nvSpPr>
          <p:spPr>
            <a:xfrm>
              <a:off x="3225514" y="226221"/>
              <a:ext cx="812800" cy="300355"/>
            </a:xfrm>
            <a:custGeom>
              <a:avLst/>
              <a:gdLst/>
              <a:ahLst/>
              <a:cxnLst/>
              <a:rect l="l" t="t" r="r" b="b"/>
              <a:pathLst>
                <a:path w="812800" h="300355" extrusionOk="0">
                  <a:moveTo>
                    <a:pt x="753554" y="0"/>
                  </a:moveTo>
                  <a:lnTo>
                    <a:pt x="59283" y="0"/>
                  </a:lnTo>
                  <a:lnTo>
                    <a:pt x="53276" y="4673"/>
                  </a:lnTo>
                  <a:lnTo>
                    <a:pt x="6857" y="190360"/>
                  </a:lnTo>
                  <a:lnTo>
                    <a:pt x="4376" y="196539"/>
                  </a:lnTo>
                  <a:lnTo>
                    <a:pt x="0" y="220929"/>
                  </a:lnTo>
                  <a:lnTo>
                    <a:pt x="5577" y="251667"/>
                  </a:lnTo>
                  <a:lnTo>
                    <a:pt x="20781" y="276796"/>
                  </a:lnTo>
                  <a:lnTo>
                    <a:pt x="43317" y="293752"/>
                  </a:lnTo>
                  <a:lnTo>
                    <a:pt x="70891" y="299973"/>
                  </a:lnTo>
                  <a:lnTo>
                    <a:pt x="87385" y="297784"/>
                  </a:lnTo>
                  <a:lnTo>
                    <a:pt x="102504" y="291541"/>
                  </a:lnTo>
                  <a:lnTo>
                    <a:pt x="115800" y="281736"/>
                  </a:lnTo>
                  <a:lnTo>
                    <a:pt x="125800" y="270052"/>
                  </a:lnTo>
                  <a:lnTo>
                    <a:pt x="70891" y="270052"/>
                  </a:lnTo>
                  <a:lnTo>
                    <a:pt x="54958" y="266186"/>
                  </a:lnTo>
                  <a:lnTo>
                    <a:pt x="41933" y="255649"/>
                  </a:lnTo>
                  <a:lnTo>
                    <a:pt x="33145" y="240032"/>
                  </a:lnTo>
                  <a:lnTo>
                    <a:pt x="29921" y="220929"/>
                  </a:lnTo>
                  <a:lnTo>
                    <a:pt x="30027" y="218960"/>
                  </a:lnTo>
                  <a:lnTo>
                    <a:pt x="30541" y="211772"/>
                  </a:lnTo>
                  <a:lnTo>
                    <a:pt x="31902" y="207759"/>
                  </a:lnTo>
                  <a:lnTo>
                    <a:pt x="34772" y="201206"/>
                  </a:lnTo>
                  <a:lnTo>
                    <a:pt x="35128" y="200431"/>
                  </a:lnTo>
                  <a:lnTo>
                    <a:pt x="35394" y="199631"/>
                  </a:lnTo>
                  <a:lnTo>
                    <a:pt x="77825" y="29921"/>
                  </a:lnTo>
                  <a:lnTo>
                    <a:pt x="765899" y="29921"/>
                  </a:lnTo>
                  <a:lnTo>
                    <a:pt x="759548" y="4673"/>
                  </a:lnTo>
                  <a:lnTo>
                    <a:pt x="753554" y="0"/>
                  </a:lnTo>
                  <a:close/>
                </a:path>
                <a:path w="812800" h="300355" extrusionOk="0">
                  <a:moveTo>
                    <a:pt x="179732" y="268858"/>
                  </a:moveTo>
                  <a:lnTo>
                    <a:pt x="126822" y="268858"/>
                  </a:lnTo>
                  <a:lnTo>
                    <a:pt x="137846" y="281519"/>
                  </a:lnTo>
                  <a:lnTo>
                    <a:pt x="151136" y="291184"/>
                  </a:lnTo>
                  <a:lnTo>
                    <a:pt x="166244" y="297350"/>
                  </a:lnTo>
                  <a:lnTo>
                    <a:pt x="182727" y="299516"/>
                  </a:lnTo>
                  <a:lnTo>
                    <a:pt x="199200" y="297342"/>
                  </a:lnTo>
                  <a:lnTo>
                    <a:pt x="214301" y="291142"/>
                  </a:lnTo>
                  <a:lnTo>
                    <a:pt x="227584" y="281402"/>
                  </a:lnTo>
                  <a:lnTo>
                    <a:pt x="237754" y="269595"/>
                  </a:lnTo>
                  <a:lnTo>
                    <a:pt x="182727" y="269595"/>
                  </a:lnTo>
                  <a:lnTo>
                    <a:pt x="179732" y="268858"/>
                  </a:lnTo>
                  <a:close/>
                </a:path>
                <a:path w="812800" h="300355" extrusionOk="0">
                  <a:moveTo>
                    <a:pt x="290968" y="268604"/>
                  </a:moveTo>
                  <a:lnTo>
                    <a:pt x="238607" y="268604"/>
                  </a:lnTo>
                  <a:lnTo>
                    <a:pt x="249626" y="281321"/>
                  </a:lnTo>
                  <a:lnTo>
                    <a:pt x="262968" y="291050"/>
                  </a:lnTo>
                  <a:lnTo>
                    <a:pt x="278021" y="297217"/>
                  </a:lnTo>
                  <a:lnTo>
                    <a:pt x="294576" y="299415"/>
                  </a:lnTo>
                  <a:lnTo>
                    <a:pt x="311037" y="297243"/>
                  </a:lnTo>
                  <a:lnTo>
                    <a:pt x="326134" y="291050"/>
                  </a:lnTo>
                  <a:lnTo>
                    <a:pt x="339419" y="281321"/>
                  </a:lnTo>
                  <a:lnTo>
                    <a:pt x="349622" y="269493"/>
                  </a:lnTo>
                  <a:lnTo>
                    <a:pt x="294576" y="269493"/>
                  </a:lnTo>
                  <a:lnTo>
                    <a:pt x="290968" y="268604"/>
                  </a:lnTo>
                  <a:close/>
                </a:path>
                <a:path w="812800" h="300355" extrusionOk="0">
                  <a:moveTo>
                    <a:pt x="402655" y="268541"/>
                  </a:moveTo>
                  <a:lnTo>
                    <a:pt x="350443" y="268541"/>
                  </a:lnTo>
                  <a:lnTo>
                    <a:pt x="361447" y="281251"/>
                  </a:lnTo>
                  <a:lnTo>
                    <a:pt x="374770" y="290999"/>
                  </a:lnTo>
                  <a:lnTo>
                    <a:pt x="389866" y="297192"/>
                  </a:lnTo>
                  <a:lnTo>
                    <a:pt x="406412" y="299389"/>
                  </a:lnTo>
                  <a:lnTo>
                    <a:pt x="422873" y="297217"/>
                  </a:lnTo>
                  <a:lnTo>
                    <a:pt x="437907" y="291050"/>
                  </a:lnTo>
                  <a:lnTo>
                    <a:pt x="451215" y="281321"/>
                  </a:lnTo>
                  <a:lnTo>
                    <a:pt x="461446" y="269468"/>
                  </a:lnTo>
                  <a:lnTo>
                    <a:pt x="406361" y="269455"/>
                  </a:lnTo>
                  <a:lnTo>
                    <a:pt x="402655" y="268541"/>
                  </a:lnTo>
                  <a:close/>
                </a:path>
                <a:path w="812800" h="300355" extrusionOk="0">
                  <a:moveTo>
                    <a:pt x="514454" y="268516"/>
                  </a:moveTo>
                  <a:lnTo>
                    <a:pt x="462267" y="268516"/>
                  </a:lnTo>
                  <a:lnTo>
                    <a:pt x="473290" y="281251"/>
                  </a:lnTo>
                  <a:lnTo>
                    <a:pt x="486641" y="290999"/>
                  </a:lnTo>
                  <a:lnTo>
                    <a:pt x="501742" y="297192"/>
                  </a:lnTo>
                  <a:lnTo>
                    <a:pt x="518261" y="299377"/>
                  </a:lnTo>
                  <a:lnTo>
                    <a:pt x="534752" y="297192"/>
                  </a:lnTo>
                  <a:lnTo>
                    <a:pt x="549861" y="290980"/>
                  </a:lnTo>
                  <a:lnTo>
                    <a:pt x="563126" y="281251"/>
                  </a:lnTo>
                  <a:lnTo>
                    <a:pt x="573293" y="269455"/>
                  </a:lnTo>
                  <a:lnTo>
                    <a:pt x="518261" y="269455"/>
                  </a:lnTo>
                  <a:lnTo>
                    <a:pt x="514454" y="268516"/>
                  </a:lnTo>
                  <a:close/>
                </a:path>
                <a:path w="812800" h="300355" extrusionOk="0">
                  <a:moveTo>
                    <a:pt x="626291" y="268516"/>
                  </a:moveTo>
                  <a:lnTo>
                    <a:pt x="574103" y="268516"/>
                  </a:lnTo>
                  <a:lnTo>
                    <a:pt x="585131" y="281251"/>
                  </a:lnTo>
                  <a:lnTo>
                    <a:pt x="598489" y="290999"/>
                  </a:lnTo>
                  <a:lnTo>
                    <a:pt x="613583" y="297192"/>
                  </a:lnTo>
                  <a:lnTo>
                    <a:pt x="630097" y="299377"/>
                  </a:lnTo>
                  <a:lnTo>
                    <a:pt x="646588" y="297192"/>
                  </a:lnTo>
                  <a:lnTo>
                    <a:pt x="661699" y="290980"/>
                  </a:lnTo>
                  <a:lnTo>
                    <a:pt x="674967" y="281251"/>
                  </a:lnTo>
                  <a:lnTo>
                    <a:pt x="685141" y="269455"/>
                  </a:lnTo>
                  <a:lnTo>
                    <a:pt x="630097" y="269455"/>
                  </a:lnTo>
                  <a:lnTo>
                    <a:pt x="626291" y="268516"/>
                  </a:lnTo>
                  <a:close/>
                </a:path>
                <a:path w="812800" h="300355" extrusionOk="0">
                  <a:moveTo>
                    <a:pt x="738139" y="268516"/>
                  </a:moveTo>
                  <a:lnTo>
                    <a:pt x="685952" y="268516"/>
                  </a:lnTo>
                  <a:lnTo>
                    <a:pt x="696978" y="281251"/>
                  </a:lnTo>
                  <a:lnTo>
                    <a:pt x="710333" y="290999"/>
                  </a:lnTo>
                  <a:lnTo>
                    <a:pt x="725426" y="297192"/>
                  </a:lnTo>
                  <a:lnTo>
                    <a:pt x="741946" y="299377"/>
                  </a:lnTo>
                  <a:lnTo>
                    <a:pt x="769514" y="293108"/>
                  </a:lnTo>
                  <a:lnTo>
                    <a:pt x="792051" y="276024"/>
                  </a:lnTo>
                  <a:lnTo>
                    <a:pt x="795997" y="269455"/>
                  </a:lnTo>
                  <a:lnTo>
                    <a:pt x="741946" y="269455"/>
                  </a:lnTo>
                  <a:lnTo>
                    <a:pt x="738139" y="268516"/>
                  </a:lnTo>
                  <a:close/>
                </a:path>
                <a:path w="812800" h="300355" extrusionOk="0">
                  <a:moveTo>
                    <a:pt x="135064" y="204546"/>
                  </a:moveTo>
                  <a:lnTo>
                    <a:pt x="118541" y="204546"/>
                  </a:lnTo>
                  <a:lnTo>
                    <a:pt x="111859" y="211747"/>
                  </a:lnTo>
                  <a:lnTo>
                    <a:pt x="111836" y="220027"/>
                  </a:lnTo>
                  <a:lnTo>
                    <a:pt x="108613" y="239475"/>
                  </a:lnTo>
                  <a:lnTo>
                    <a:pt x="99831" y="255379"/>
                  </a:lnTo>
                  <a:lnTo>
                    <a:pt x="86815" y="266113"/>
                  </a:lnTo>
                  <a:lnTo>
                    <a:pt x="70891" y="270052"/>
                  </a:lnTo>
                  <a:lnTo>
                    <a:pt x="125800" y="270052"/>
                  </a:lnTo>
                  <a:lnTo>
                    <a:pt x="126822" y="268858"/>
                  </a:lnTo>
                  <a:lnTo>
                    <a:pt x="179732" y="268858"/>
                  </a:lnTo>
                  <a:lnTo>
                    <a:pt x="166796" y="265677"/>
                  </a:lnTo>
                  <a:lnTo>
                    <a:pt x="141882" y="219735"/>
                  </a:lnTo>
                  <a:lnTo>
                    <a:pt x="141757" y="210705"/>
                  </a:lnTo>
                  <a:lnTo>
                    <a:pt x="135064" y="204546"/>
                  </a:lnTo>
                  <a:close/>
                </a:path>
                <a:path w="812800" h="300355" extrusionOk="0">
                  <a:moveTo>
                    <a:pt x="246900" y="204317"/>
                  </a:moveTo>
                  <a:lnTo>
                    <a:pt x="230377" y="204317"/>
                  </a:lnTo>
                  <a:lnTo>
                    <a:pt x="223743" y="211480"/>
                  </a:lnTo>
                  <a:lnTo>
                    <a:pt x="223647" y="220027"/>
                  </a:lnTo>
                  <a:lnTo>
                    <a:pt x="220460" y="239168"/>
                  </a:lnTo>
                  <a:lnTo>
                    <a:pt x="211674" y="254998"/>
                  </a:lnTo>
                  <a:lnTo>
                    <a:pt x="198653" y="265677"/>
                  </a:lnTo>
                  <a:lnTo>
                    <a:pt x="182727" y="269595"/>
                  </a:lnTo>
                  <a:lnTo>
                    <a:pt x="237754" y="269595"/>
                  </a:lnTo>
                  <a:lnTo>
                    <a:pt x="238607" y="268604"/>
                  </a:lnTo>
                  <a:lnTo>
                    <a:pt x="290968" y="268604"/>
                  </a:lnTo>
                  <a:lnTo>
                    <a:pt x="278687" y="265579"/>
                  </a:lnTo>
                  <a:lnTo>
                    <a:pt x="253641" y="218960"/>
                  </a:lnTo>
                  <a:lnTo>
                    <a:pt x="253537" y="210413"/>
                  </a:lnTo>
                  <a:lnTo>
                    <a:pt x="246900" y="204317"/>
                  </a:lnTo>
                  <a:close/>
                </a:path>
                <a:path w="812800" h="300355" extrusionOk="0">
                  <a:moveTo>
                    <a:pt x="358762" y="204254"/>
                  </a:moveTo>
                  <a:lnTo>
                    <a:pt x="342239" y="204254"/>
                  </a:lnTo>
                  <a:lnTo>
                    <a:pt x="335558" y="211480"/>
                  </a:lnTo>
                  <a:lnTo>
                    <a:pt x="335502" y="220027"/>
                  </a:lnTo>
                  <a:lnTo>
                    <a:pt x="332402" y="238616"/>
                  </a:lnTo>
                  <a:lnTo>
                    <a:pt x="332283" y="239168"/>
                  </a:lnTo>
                  <a:lnTo>
                    <a:pt x="323548" y="254884"/>
                  </a:lnTo>
                  <a:lnTo>
                    <a:pt x="310509" y="265579"/>
                  </a:lnTo>
                  <a:lnTo>
                    <a:pt x="294576" y="269493"/>
                  </a:lnTo>
                  <a:lnTo>
                    <a:pt x="349622" y="269493"/>
                  </a:lnTo>
                  <a:lnTo>
                    <a:pt x="350443" y="268541"/>
                  </a:lnTo>
                  <a:lnTo>
                    <a:pt x="402655" y="268541"/>
                  </a:lnTo>
                  <a:lnTo>
                    <a:pt x="390471" y="265524"/>
                  </a:lnTo>
                  <a:lnTo>
                    <a:pt x="377463" y="254739"/>
                  </a:lnTo>
                  <a:lnTo>
                    <a:pt x="368687" y="238616"/>
                  </a:lnTo>
                  <a:lnTo>
                    <a:pt x="365513" y="218960"/>
                  </a:lnTo>
                  <a:lnTo>
                    <a:pt x="365454" y="210413"/>
                  </a:lnTo>
                  <a:lnTo>
                    <a:pt x="358762" y="204254"/>
                  </a:lnTo>
                  <a:close/>
                </a:path>
                <a:path w="812800" h="300355" extrusionOk="0">
                  <a:moveTo>
                    <a:pt x="470611" y="204254"/>
                  </a:moveTo>
                  <a:lnTo>
                    <a:pt x="454088" y="204254"/>
                  </a:lnTo>
                  <a:lnTo>
                    <a:pt x="447382" y="211480"/>
                  </a:lnTo>
                  <a:lnTo>
                    <a:pt x="447334" y="220027"/>
                  </a:lnTo>
                  <a:lnTo>
                    <a:pt x="444233" y="238634"/>
                  </a:lnTo>
                  <a:lnTo>
                    <a:pt x="406412" y="269468"/>
                  </a:lnTo>
                  <a:lnTo>
                    <a:pt x="461457" y="269455"/>
                  </a:lnTo>
                  <a:lnTo>
                    <a:pt x="462267" y="268516"/>
                  </a:lnTo>
                  <a:lnTo>
                    <a:pt x="514454" y="268516"/>
                  </a:lnTo>
                  <a:lnTo>
                    <a:pt x="502335" y="265524"/>
                  </a:lnTo>
                  <a:lnTo>
                    <a:pt x="489315" y="254739"/>
                  </a:lnTo>
                  <a:lnTo>
                    <a:pt x="480528" y="238616"/>
                  </a:lnTo>
                  <a:lnTo>
                    <a:pt x="477351" y="218960"/>
                  </a:lnTo>
                  <a:lnTo>
                    <a:pt x="477304" y="210413"/>
                  </a:lnTo>
                  <a:lnTo>
                    <a:pt x="470611" y="204254"/>
                  </a:lnTo>
                  <a:close/>
                </a:path>
                <a:path w="812800" h="300355" extrusionOk="0">
                  <a:moveTo>
                    <a:pt x="582447" y="204254"/>
                  </a:moveTo>
                  <a:lnTo>
                    <a:pt x="565924" y="204254"/>
                  </a:lnTo>
                  <a:lnTo>
                    <a:pt x="559231" y="211480"/>
                  </a:lnTo>
                  <a:lnTo>
                    <a:pt x="559183" y="220027"/>
                  </a:lnTo>
                  <a:lnTo>
                    <a:pt x="556071" y="238681"/>
                  </a:lnTo>
                  <a:lnTo>
                    <a:pt x="518261" y="269455"/>
                  </a:lnTo>
                  <a:lnTo>
                    <a:pt x="573293" y="269455"/>
                  </a:lnTo>
                  <a:lnTo>
                    <a:pt x="574103" y="268516"/>
                  </a:lnTo>
                  <a:lnTo>
                    <a:pt x="626291" y="268516"/>
                  </a:lnTo>
                  <a:lnTo>
                    <a:pt x="614173" y="265524"/>
                  </a:lnTo>
                  <a:lnTo>
                    <a:pt x="601157" y="254739"/>
                  </a:lnTo>
                  <a:lnTo>
                    <a:pt x="592375" y="238616"/>
                  </a:lnTo>
                  <a:lnTo>
                    <a:pt x="589200" y="218960"/>
                  </a:lnTo>
                  <a:lnTo>
                    <a:pt x="589152" y="210413"/>
                  </a:lnTo>
                  <a:lnTo>
                    <a:pt x="582447" y="204254"/>
                  </a:lnTo>
                  <a:close/>
                </a:path>
                <a:path w="812800" h="300355" extrusionOk="0">
                  <a:moveTo>
                    <a:pt x="694283" y="204254"/>
                  </a:moveTo>
                  <a:lnTo>
                    <a:pt x="677773" y="204254"/>
                  </a:lnTo>
                  <a:lnTo>
                    <a:pt x="671067" y="211480"/>
                  </a:lnTo>
                  <a:lnTo>
                    <a:pt x="671019" y="220027"/>
                  </a:lnTo>
                  <a:lnTo>
                    <a:pt x="667907" y="238681"/>
                  </a:lnTo>
                  <a:lnTo>
                    <a:pt x="630097" y="269455"/>
                  </a:lnTo>
                  <a:lnTo>
                    <a:pt x="685141" y="269455"/>
                  </a:lnTo>
                  <a:lnTo>
                    <a:pt x="685952" y="268516"/>
                  </a:lnTo>
                  <a:lnTo>
                    <a:pt x="738139" y="268516"/>
                  </a:lnTo>
                  <a:lnTo>
                    <a:pt x="726020" y="265524"/>
                  </a:lnTo>
                  <a:lnTo>
                    <a:pt x="713000" y="254739"/>
                  </a:lnTo>
                  <a:lnTo>
                    <a:pt x="704213" y="238616"/>
                  </a:lnTo>
                  <a:lnTo>
                    <a:pt x="701036" y="218960"/>
                  </a:lnTo>
                  <a:lnTo>
                    <a:pt x="700989" y="210413"/>
                  </a:lnTo>
                  <a:lnTo>
                    <a:pt x="694283" y="204254"/>
                  </a:lnTo>
                  <a:close/>
                </a:path>
                <a:path w="812800" h="300355" extrusionOk="0">
                  <a:moveTo>
                    <a:pt x="812625" y="214629"/>
                  </a:moveTo>
                  <a:lnTo>
                    <a:pt x="797661" y="214629"/>
                  </a:lnTo>
                  <a:lnTo>
                    <a:pt x="782789" y="217131"/>
                  </a:lnTo>
                  <a:lnTo>
                    <a:pt x="782855" y="220027"/>
                  </a:lnTo>
                  <a:lnTo>
                    <a:pt x="779745" y="238681"/>
                  </a:lnTo>
                  <a:lnTo>
                    <a:pt x="741946" y="269455"/>
                  </a:lnTo>
                  <a:lnTo>
                    <a:pt x="795997" y="269455"/>
                  </a:lnTo>
                  <a:lnTo>
                    <a:pt x="807258" y="250706"/>
                  </a:lnTo>
                  <a:lnTo>
                    <a:pt x="812785" y="220027"/>
                  </a:lnTo>
                  <a:lnTo>
                    <a:pt x="812678" y="215620"/>
                  </a:lnTo>
                  <a:lnTo>
                    <a:pt x="812625" y="214629"/>
                  </a:lnTo>
                  <a:close/>
                </a:path>
                <a:path w="812800" h="300355" extrusionOk="0">
                  <a:moveTo>
                    <a:pt x="765899" y="29921"/>
                  </a:moveTo>
                  <a:lnTo>
                    <a:pt x="734999" y="29921"/>
                  </a:lnTo>
                  <a:lnTo>
                    <a:pt x="777455" y="199643"/>
                  </a:lnTo>
                  <a:lnTo>
                    <a:pt x="777722" y="200444"/>
                  </a:lnTo>
                  <a:lnTo>
                    <a:pt x="778052" y="201231"/>
                  </a:lnTo>
                  <a:lnTo>
                    <a:pt x="782350" y="210705"/>
                  </a:lnTo>
                  <a:lnTo>
                    <a:pt x="782473" y="211772"/>
                  </a:lnTo>
                  <a:lnTo>
                    <a:pt x="782739" y="215671"/>
                  </a:lnTo>
                  <a:lnTo>
                    <a:pt x="797661" y="214629"/>
                  </a:lnTo>
                  <a:lnTo>
                    <a:pt x="812625" y="214629"/>
                  </a:lnTo>
                  <a:lnTo>
                    <a:pt x="812596" y="213728"/>
                  </a:lnTo>
                  <a:lnTo>
                    <a:pt x="811872" y="203403"/>
                  </a:lnTo>
                  <a:lnTo>
                    <a:pt x="806615" y="191795"/>
                  </a:lnTo>
                  <a:lnTo>
                    <a:pt x="765899" y="29921"/>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17"/>
            <p:cNvSpPr/>
            <p:nvPr/>
          </p:nvSpPr>
          <p:spPr>
            <a:xfrm>
              <a:off x="3516345" y="681711"/>
              <a:ext cx="229870" cy="267970"/>
            </a:xfrm>
            <a:custGeom>
              <a:avLst/>
              <a:gdLst/>
              <a:ahLst/>
              <a:cxnLst/>
              <a:rect l="l" t="t" r="r" b="b"/>
              <a:pathLst>
                <a:path w="229870" h="267969" extrusionOk="0">
                  <a:moveTo>
                    <a:pt x="127800" y="0"/>
                  </a:moveTo>
                  <a:lnTo>
                    <a:pt x="101612" y="0"/>
                  </a:lnTo>
                  <a:lnTo>
                    <a:pt x="62102" y="7498"/>
                  </a:lnTo>
                  <a:lnTo>
                    <a:pt x="29798" y="27935"/>
                  </a:lnTo>
                  <a:lnTo>
                    <a:pt x="7999" y="58223"/>
                  </a:lnTo>
                  <a:lnTo>
                    <a:pt x="0" y="95275"/>
                  </a:lnTo>
                  <a:lnTo>
                    <a:pt x="0" y="267436"/>
                  </a:lnTo>
                  <a:lnTo>
                    <a:pt x="29921" y="267436"/>
                  </a:lnTo>
                  <a:lnTo>
                    <a:pt x="29921" y="95275"/>
                  </a:lnTo>
                  <a:lnTo>
                    <a:pt x="35565" y="69863"/>
                  </a:lnTo>
                  <a:lnTo>
                    <a:pt x="50946" y="49087"/>
                  </a:lnTo>
                  <a:lnTo>
                    <a:pt x="73737" y="35066"/>
                  </a:lnTo>
                  <a:lnTo>
                    <a:pt x="101612" y="29921"/>
                  </a:lnTo>
                  <a:lnTo>
                    <a:pt x="201047" y="29921"/>
                  </a:lnTo>
                  <a:lnTo>
                    <a:pt x="199618" y="27935"/>
                  </a:lnTo>
                  <a:lnTo>
                    <a:pt x="167315" y="7498"/>
                  </a:lnTo>
                  <a:lnTo>
                    <a:pt x="127800" y="0"/>
                  </a:lnTo>
                  <a:close/>
                </a:path>
                <a:path w="229870" h="267969" extrusionOk="0">
                  <a:moveTo>
                    <a:pt x="201047" y="29921"/>
                  </a:moveTo>
                  <a:lnTo>
                    <a:pt x="127800" y="29921"/>
                  </a:lnTo>
                  <a:lnTo>
                    <a:pt x="155675" y="35066"/>
                  </a:lnTo>
                  <a:lnTo>
                    <a:pt x="178466" y="49087"/>
                  </a:lnTo>
                  <a:lnTo>
                    <a:pt x="193847" y="69863"/>
                  </a:lnTo>
                  <a:lnTo>
                    <a:pt x="199491" y="95275"/>
                  </a:lnTo>
                  <a:lnTo>
                    <a:pt x="199491" y="267436"/>
                  </a:lnTo>
                  <a:lnTo>
                    <a:pt x="229412" y="267436"/>
                  </a:lnTo>
                  <a:lnTo>
                    <a:pt x="229412" y="95275"/>
                  </a:lnTo>
                  <a:lnTo>
                    <a:pt x="221415" y="58223"/>
                  </a:lnTo>
                  <a:lnTo>
                    <a:pt x="201047" y="29921"/>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17"/>
            <p:cNvSpPr/>
            <p:nvPr/>
          </p:nvSpPr>
          <p:spPr>
            <a:xfrm>
              <a:off x="3357635" y="334779"/>
              <a:ext cx="522605" cy="0"/>
            </a:xfrm>
            <a:custGeom>
              <a:avLst/>
              <a:gdLst/>
              <a:ahLst/>
              <a:cxnLst/>
              <a:rect l="l" t="t" r="r" b="b"/>
              <a:pathLst>
                <a:path w="522604" h="120000" extrusionOk="0">
                  <a:moveTo>
                    <a:pt x="0" y="0"/>
                  </a:moveTo>
                  <a:lnTo>
                    <a:pt x="521995" y="0"/>
                  </a:lnTo>
                </a:path>
              </a:pathLst>
            </a:custGeom>
            <a:no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17"/>
          <p:cNvGrpSpPr/>
          <p:nvPr/>
        </p:nvGrpSpPr>
        <p:grpSpPr>
          <a:xfrm>
            <a:off x="1922250" y="3093596"/>
            <a:ext cx="1125855" cy="1740950"/>
            <a:chOff x="2162018" y="2966420"/>
            <a:chExt cx="1125855" cy="1740950"/>
          </a:xfrm>
        </p:grpSpPr>
        <p:sp>
          <p:nvSpPr>
            <p:cNvPr id="185" name="Google Shape;185;p17"/>
            <p:cNvSpPr txBox="1"/>
            <p:nvPr/>
          </p:nvSpPr>
          <p:spPr>
            <a:xfrm>
              <a:off x="2192380" y="4386769"/>
              <a:ext cx="1065130" cy="320601"/>
            </a:xfrm>
            <a:prstGeom prst="rect">
              <a:avLst/>
            </a:prstGeom>
            <a:noFill/>
            <a:ln>
              <a:noFill/>
            </a:ln>
          </p:spPr>
          <p:txBody>
            <a:bodyPr spcFirstLastPara="1" wrap="square" lIns="0" tIns="12700" rIns="0" bIns="0" anchor="t" anchorCtr="0">
              <a:noAutofit/>
            </a:bodyPr>
            <a:lstStyle/>
            <a:p>
              <a:pPr marL="302895" marR="5080" lvl="0" indent="-29083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6A6A6"/>
                  </a:solidFill>
                  <a:latin typeface="Arial" panose="020B0604020202020204"/>
                  <a:ea typeface="Arial" panose="020B0604020202020204"/>
                  <a:cs typeface="Arial" panose="020B0604020202020204"/>
                  <a:sym typeface="Arial" panose="020B0604020202020204"/>
                </a:rPr>
                <a:t>迟发货率</a:t>
              </a:r>
              <a:endParaRPr sz="2000" b="1" i="0" u="none" strike="noStrike" cap="none">
                <a:solidFill>
                  <a:srgbClr val="A6A6A6"/>
                </a:solidFill>
                <a:latin typeface="Arial" panose="020B0604020202020204"/>
                <a:ea typeface="Arial" panose="020B0604020202020204"/>
                <a:cs typeface="Arial" panose="020B0604020202020204"/>
                <a:sym typeface="Arial" panose="020B0604020202020204"/>
              </a:endParaRPr>
            </a:p>
          </p:txBody>
        </p:sp>
        <p:sp>
          <p:nvSpPr>
            <p:cNvPr id="186" name="Google Shape;186;p17"/>
            <p:cNvSpPr/>
            <p:nvPr/>
          </p:nvSpPr>
          <p:spPr>
            <a:xfrm>
              <a:off x="2162018" y="2966420"/>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chemeClr val="lt1"/>
            </a:solidFill>
            <a:ln w="44450" cap="flat" cmpd="sng">
              <a:solidFill>
                <a:srgbClr val="A6A6A6"/>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87" name="Google Shape;187;p17" descr="秒表"/>
            <p:cNvPicPr preferRelativeResize="0"/>
            <p:nvPr/>
          </p:nvPicPr>
          <p:blipFill rotWithShape="1">
            <a:blip r:embed="rId1"/>
            <a:srcRect/>
            <a:stretch>
              <a:fillRect/>
            </a:stretch>
          </p:blipFill>
          <p:spPr>
            <a:xfrm>
              <a:off x="2267745" y="3060267"/>
              <a:ext cx="914400" cy="914400"/>
            </a:xfrm>
            <a:prstGeom prst="rect">
              <a:avLst/>
            </a:prstGeom>
            <a:noFill/>
            <a:ln>
              <a:noFill/>
            </a:ln>
          </p:spPr>
        </p:pic>
      </p:grpSp>
      <p:grpSp>
        <p:nvGrpSpPr>
          <p:cNvPr id="188" name="Google Shape;188;p17"/>
          <p:cNvGrpSpPr/>
          <p:nvPr/>
        </p:nvGrpSpPr>
        <p:grpSpPr>
          <a:xfrm>
            <a:off x="4690475" y="3091800"/>
            <a:ext cx="1125855" cy="1740951"/>
            <a:chOff x="5141018" y="2898843"/>
            <a:chExt cx="1125855" cy="1740951"/>
          </a:xfrm>
        </p:grpSpPr>
        <p:grpSp>
          <p:nvGrpSpPr>
            <p:cNvPr id="189" name="Google Shape;189;p17"/>
            <p:cNvGrpSpPr/>
            <p:nvPr/>
          </p:nvGrpSpPr>
          <p:grpSpPr>
            <a:xfrm>
              <a:off x="5141018" y="2898843"/>
              <a:ext cx="1125855" cy="1740951"/>
              <a:chOff x="5161299" y="2659528"/>
              <a:chExt cx="1125855" cy="1740951"/>
            </a:xfrm>
          </p:grpSpPr>
          <p:sp>
            <p:nvSpPr>
              <p:cNvPr id="190" name="Google Shape;190;p17"/>
              <p:cNvSpPr txBox="1"/>
              <p:nvPr/>
            </p:nvSpPr>
            <p:spPr>
              <a:xfrm>
                <a:off x="5177364" y="4079878"/>
                <a:ext cx="1093723" cy="32060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F25D39"/>
                    </a:solidFill>
                    <a:latin typeface="Arial" panose="020B0604020202020204"/>
                    <a:ea typeface="Arial" panose="020B0604020202020204"/>
                    <a:cs typeface="Arial" panose="020B0604020202020204"/>
                    <a:sym typeface="Arial" panose="020B0604020202020204"/>
                  </a:rPr>
                  <a:t>未完成率</a:t>
                </a:r>
                <a:endParaRPr sz="2000" b="1" i="0" u="none" strike="noStrike" cap="none">
                  <a:solidFill>
                    <a:srgbClr val="F25D39"/>
                  </a:solidFill>
                  <a:latin typeface="Arial" panose="020B0604020202020204"/>
                  <a:ea typeface="Arial" panose="020B0604020202020204"/>
                  <a:cs typeface="Arial" panose="020B0604020202020204"/>
                  <a:sym typeface="Arial" panose="020B0604020202020204"/>
                </a:endParaRPr>
              </a:p>
            </p:txBody>
          </p:sp>
          <p:sp>
            <p:nvSpPr>
              <p:cNvPr id="191" name="Google Shape;191;p17"/>
              <p:cNvSpPr/>
              <p:nvPr/>
            </p:nvSpPr>
            <p:spPr>
              <a:xfrm>
                <a:off x="5161299" y="2659528"/>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F25D3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pic>
          <p:nvPicPr>
            <p:cNvPr id="192" name="Google Shape;192;p17" descr="旗帜"/>
            <p:cNvPicPr preferRelativeResize="0"/>
            <p:nvPr/>
          </p:nvPicPr>
          <p:blipFill rotWithShape="1">
            <a:blip r:embed="rId2"/>
            <a:srcRect/>
            <a:stretch>
              <a:fillRect/>
            </a:stretch>
          </p:blipFill>
          <p:spPr>
            <a:xfrm>
              <a:off x="5357483" y="3102623"/>
              <a:ext cx="790334" cy="790334"/>
            </a:xfrm>
            <a:prstGeom prst="rect">
              <a:avLst/>
            </a:prstGeom>
            <a:noFill/>
            <a:ln>
              <a:noFill/>
            </a:ln>
          </p:spPr>
        </p:pic>
      </p:grpSp>
      <p:grpSp>
        <p:nvGrpSpPr>
          <p:cNvPr id="193" name="Google Shape;193;p17"/>
          <p:cNvGrpSpPr/>
          <p:nvPr/>
        </p:nvGrpSpPr>
        <p:grpSpPr>
          <a:xfrm>
            <a:off x="7197762" y="3091801"/>
            <a:ext cx="1679088" cy="1747367"/>
            <a:chOff x="7425511" y="2836931"/>
            <a:chExt cx="1679088" cy="1747367"/>
          </a:xfrm>
        </p:grpSpPr>
        <p:grpSp>
          <p:nvGrpSpPr>
            <p:cNvPr id="194" name="Google Shape;194;p17"/>
            <p:cNvGrpSpPr/>
            <p:nvPr/>
          </p:nvGrpSpPr>
          <p:grpSpPr>
            <a:xfrm>
              <a:off x="7425511" y="2836931"/>
              <a:ext cx="1679088" cy="1747367"/>
              <a:chOff x="9882690" y="2147527"/>
              <a:chExt cx="1679088" cy="1747367"/>
            </a:xfrm>
          </p:grpSpPr>
          <p:sp>
            <p:nvSpPr>
              <p:cNvPr id="195" name="Google Shape;195;p17"/>
              <p:cNvSpPr txBox="1"/>
              <p:nvPr/>
            </p:nvSpPr>
            <p:spPr>
              <a:xfrm>
                <a:off x="9882690" y="3574292"/>
                <a:ext cx="1679088" cy="320602"/>
              </a:xfrm>
              <a:prstGeom prst="rect">
                <a:avLst/>
              </a:prstGeom>
              <a:noFill/>
              <a:ln>
                <a:noFill/>
              </a:ln>
            </p:spPr>
            <p:txBody>
              <a:bodyPr spcFirstLastPara="1" wrap="square" lIns="0" tIns="12700" rIns="0" bIns="0"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5A5A5"/>
                    </a:solidFill>
                    <a:latin typeface="Arial" panose="020B0604020202020204"/>
                    <a:ea typeface="Arial" panose="020B0604020202020204"/>
                    <a:cs typeface="Arial" panose="020B0604020202020204"/>
                    <a:sym typeface="Arial" panose="020B0604020202020204"/>
                  </a:rPr>
                  <a:t>违反上架规则</a:t>
                </a:r>
                <a:endParaRPr sz="2000" b="1" i="0" u="none" strike="noStrike" cap="none">
                  <a:solidFill>
                    <a:srgbClr val="A5A5A5"/>
                  </a:solidFill>
                  <a:latin typeface="Arial" panose="020B0604020202020204"/>
                  <a:ea typeface="Arial" panose="020B0604020202020204"/>
                  <a:cs typeface="Arial" panose="020B0604020202020204"/>
                  <a:sym typeface="Arial" panose="020B0604020202020204"/>
                </a:endParaRPr>
              </a:p>
            </p:txBody>
          </p:sp>
          <p:sp>
            <p:nvSpPr>
              <p:cNvPr id="196" name="Google Shape;196;p17"/>
              <p:cNvSpPr/>
              <p:nvPr/>
            </p:nvSpPr>
            <p:spPr>
              <a:xfrm>
                <a:off x="10176228" y="2147527"/>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pic>
          <p:nvPicPr>
            <p:cNvPr id="197" name="Google Shape;197;p17" descr="合同"/>
            <p:cNvPicPr preferRelativeResize="0"/>
            <p:nvPr/>
          </p:nvPicPr>
          <p:blipFill rotWithShape="1">
            <a:blip r:embed="rId3"/>
            <a:srcRect/>
            <a:stretch>
              <a:fillRect/>
            </a:stretch>
          </p:blipFill>
          <p:spPr>
            <a:xfrm>
              <a:off x="7897513" y="2996937"/>
              <a:ext cx="773171" cy="773171"/>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18"/>
          <p:cNvSpPr/>
          <p:nvPr/>
        </p:nvSpPr>
        <p:spPr>
          <a:xfrm>
            <a:off x="297455" y="1356877"/>
            <a:ext cx="12206296" cy="4319846"/>
          </a:xfrm>
          <a:prstGeom prst="rect">
            <a:avLst/>
          </a:prstGeom>
          <a:noFill/>
          <a:ln>
            <a:noFill/>
          </a:ln>
        </p:spPr>
        <p:txBody>
          <a:bodyPr spcFirstLastPara="1" wrap="square" lIns="91425" tIns="45700" rIns="91425" bIns="45700" anchor="t" anchorCtr="0">
            <a:noAutofit/>
          </a:bodyPr>
          <a:lstStyle/>
          <a:p>
            <a:pPr marL="114300" marR="0" lvl="0" indent="0" algn="l" rtl="0">
              <a:lnSpc>
                <a:spcPct val="150000"/>
              </a:lnSpc>
              <a:spcBef>
                <a:spcPts val="0"/>
              </a:spcBef>
              <a:spcAft>
                <a:spcPts val="0"/>
              </a:spcAft>
              <a:buNone/>
            </a:pPr>
            <a:r>
              <a:rPr lang="zh-CN"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关注点：</a:t>
            </a: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买家下单后到订单状态从“未出货” 或 “已出货” 变成“取消”（cancelled）</a:t>
            </a:r>
            <a:endParaRPr dirty="0"/>
          </a:p>
          <a:p>
            <a:pPr marL="114300" marR="0" lvl="0" indent="0" algn="l" rtl="0">
              <a:lnSpc>
                <a:spcPct val="150000"/>
              </a:lnSpc>
              <a:spcBef>
                <a:spcPts val="0"/>
              </a:spcBef>
              <a:spcAft>
                <a:spcPts val="0"/>
              </a:spcAft>
              <a:buNone/>
            </a:pPr>
            <a:r>
              <a:rPr lang="zh-CN"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取消种类：</a:t>
            </a:r>
            <a:endParaRPr sz="20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431800" marR="0" lvl="3" indent="0" algn="l" rtl="0">
              <a:lnSpc>
                <a:spcPct val="150000"/>
              </a:lnSpc>
              <a:spcBef>
                <a:spcPts val="0"/>
              </a:spcBef>
              <a:spcAft>
                <a:spcPts val="0"/>
              </a:spcAft>
              <a:buNone/>
            </a:pPr>
            <a:r>
              <a:rPr lang="zh-CN" sz="20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rPr>
              <a:t>1. 卖家主动取消订单：因库存，系统等原因不得不取消订单</a:t>
            </a:r>
            <a:endParaRPr sz="20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431800" marR="0" lvl="3" indent="0" algn="l" rtl="0">
              <a:lnSpc>
                <a:spcPct val="150000"/>
              </a:lnSpc>
              <a:spcBef>
                <a:spcPts val="0"/>
              </a:spcBef>
              <a:spcAft>
                <a:spcPts val="0"/>
              </a:spcAft>
              <a:buNone/>
            </a:pPr>
            <a:r>
              <a:rPr lang="zh-CN" sz="20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rPr>
              <a:t>2. 买家发起退货退款订单：针对shipped后的订单，买家因未收到货，或收到错误或被损坏的商品，发起的退货退款，卖家或平台同意后，此订单取消，并算作未完成订单；</a:t>
            </a:r>
            <a:endParaRPr sz="20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431800" lvl="0">
              <a:lnSpc>
                <a:spcPct val="150000"/>
              </a:lnSpc>
            </a:pPr>
            <a:r>
              <a:rPr lang="zh-CN" sz="20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rPr>
              <a:t>3. 自动取消的订单（系统）：</a:t>
            </a:r>
            <a:r>
              <a:rPr lang="en-US" altLang="zh-CN" sz="2000" dirty="0">
                <a:solidFill>
                  <a:schemeClr val="dk1"/>
                </a:solidFill>
              </a:rPr>
              <a:t>DTS</a:t>
            </a:r>
            <a:r>
              <a:rPr lang="zh-CN" altLang="en-US" sz="2000" dirty="0">
                <a:solidFill>
                  <a:schemeClr val="dk1"/>
                </a:solidFill>
              </a:rPr>
              <a:t>（工作日）</a:t>
            </a:r>
            <a:r>
              <a:rPr lang="en-US" altLang="zh-CN" sz="2000" dirty="0">
                <a:solidFill>
                  <a:schemeClr val="dk1"/>
                </a:solidFill>
              </a:rPr>
              <a:t>+3</a:t>
            </a:r>
            <a:r>
              <a:rPr lang="zh-CN" altLang="en-US" sz="2000" dirty="0">
                <a:solidFill>
                  <a:schemeClr val="dk1"/>
                </a:solidFill>
              </a:rPr>
              <a:t>个自然日</a:t>
            </a:r>
            <a:r>
              <a:rPr lang="zh-CN" sz="20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rPr>
              <a:t>，卖家未点击发货，订单将被自动取消（主要针对LWE，自发货等需要在后台上传单号，手动发货的物流渠道）；</a:t>
            </a:r>
            <a:r>
              <a:rPr lang="en-US" altLang="zh-CN" sz="2000" dirty="0">
                <a:solidFill>
                  <a:schemeClr val="dk1"/>
                </a:solidFill>
              </a:rPr>
              <a:t>DTS</a:t>
            </a:r>
            <a:r>
              <a:rPr lang="zh-CN" altLang="en-US" sz="2000" dirty="0">
                <a:solidFill>
                  <a:schemeClr val="dk1"/>
                </a:solidFill>
              </a:rPr>
              <a:t>（工作日）</a:t>
            </a:r>
            <a:r>
              <a:rPr lang="en-US" altLang="zh-CN" sz="2000" dirty="0">
                <a:solidFill>
                  <a:schemeClr val="dk1"/>
                </a:solidFill>
              </a:rPr>
              <a:t>+5</a:t>
            </a:r>
            <a:r>
              <a:rPr lang="zh-CN" altLang="en-US" sz="2000" dirty="0">
                <a:solidFill>
                  <a:schemeClr val="dk1"/>
                </a:solidFill>
              </a:rPr>
              <a:t>个自然日</a:t>
            </a:r>
            <a:r>
              <a:rPr lang="zh-CN" sz="20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rPr>
              <a:t>，订单状态如还未变成Shipped（出货），订单将会被自动取消（主要针对SLS等需要扫描出货的物流渠道）</a:t>
            </a:r>
            <a:endParaRPr dirty="0"/>
          </a:p>
        </p:txBody>
      </p:sp>
      <p:sp>
        <p:nvSpPr>
          <p:cNvPr id="205" name="Google Shape;205;p18"/>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6" name="Google Shape;206;p18"/>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什么是订单未完成率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3" name="Google Shape;213;p19"/>
          <p:cNvSpPr/>
          <p:nvPr/>
        </p:nvSpPr>
        <p:spPr>
          <a:xfrm>
            <a:off x="872752" y="1356292"/>
            <a:ext cx="11511398" cy="418204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通过计算30天内店铺的未完成率，来协助提升买家与卖家间的信任度。</a:t>
            </a: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lvl="0">
              <a:lnSpc>
                <a:spcPct val="150000"/>
              </a:lnSpc>
              <a:buSzPts val="2400"/>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订单未完成率=</a:t>
            </a:r>
            <a:r>
              <a:rPr lang="en-US" altLang="zh-CN" sz="2400" dirty="0">
                <a:solidFill>
                  <a:schemeClr val="dk1"/>
                </a:solidFill>
              </a:rPr>
              <a:t>(</a:t>
            </a:r>
            <a:r>
              <a:rPr lang="zh-CN" altLang="en-US" sz="2400" dirty="0">
                <a:solidFill>
                  <a:schemeClr val="dk1"/>
                </a:solidFill>
              </a:rPr>
              <a:t>卖家主动取消订单数</a:t>
            </a:r>
            <a:r>
              <a:rPr lang="en-US" altLang="zh-CN" sz="2400" dirty="0">
                <a:solidFill>
                  <a:schemeClr val="dk1"/>
                </a:solidFill>
              </a:rPr>
              <a:t>+</a:t>
            </a:r>
            <a:r>
              <a:rPr lang="zh-CN" altLang="en-US" sz="2400" dirty="0">
                <a:solidFill>
                  <a:schemeClr val="dk1"/>
                </a:solidFill>
              </a:rPr>
              <a:t>买家发起退货退款订单数</a:t>
            </a:r>
            <a:r>
              <a:rPr lang="en-US" altLang="zh-CN" sz="2400" dirty="0">
                <a:solidFill>
                  <a:schemeClr val="dk1"/>
                </a:solidFill>
              </a:rPr>
              <a:t>+</a:t>
            </a:r>
            <a:r>
              <a:rPr lang="zh-CN" altLang="en-US" sz="2400" dirty="0">
                <a:solidFill>
                  <a:schemeClr val="dk1"/>
                </a:solidFill>
              </a:rPr>
              <a:t>自动取消的订单数</a:t>
            </a:r>
            <a:r>
              <a:rPr lang="en-US" altLang="zh-CN" sz="2400" dirty="0">
                <a:solidFill>
                  <a:schemeClr val="dk1"/>
                </a:solidFill>
              </a:rPr>
              <a:t>) / (</a:t>
            </a:r>
            <a:r>
              <a:rPr lang="zh-CN" altLang="en-US" sz="2400" dirty="0">
                <a:solidFill>
                  <a:schemeClr val="dk1"/>
                </a:solidFill>
              </a:rPr>
              <a:t>净订单数</a:t>
            </a:r>
            <a:r>
              <a:rPr lang="en-US" altLang="zh-CN" sz="2400" dirty="0">
                <a:solidFill>
                  <a:schemeClr val="dk1"/>
                </a:solidFill>
              </a:rPr>
              <a:t>+</a:t>
            </a:r>
            <a:r>
              <a:rPr lang="zh-CN" altLang="en-US" sz="2400" dirty="0">
                <a:solidFill>
                  <a:schemeClr val="dk1"/>
                </a:solidFill>
              </a:rPr>
              <a:t>卖家主动取消订单数</a:t>
            </a:r>
            <a:r>
              <a:rPr lang="en-US" altLang="zh-CN" sz="2400" dirty="0">
                <a:solidFill>
                  <a:schemeClr val="dk1"/>
                </a:solidFill>
              </a:rPr>
              <a:t>+</a:t>
            </a:r>
            <a:r>
              <a:rPr lang="zh-CN" altLang="en-US" sz="2400" dirty="0">
                <a:solidFill>
                  <a:schemeClr val="dk1"/>
                </a:solidFill>
              </a:rPr>
              <a:t>买家发起的退货退款订单数</a:t>
            </a:r>
            <a:r>
              <a:rPr lang="en-US" altLang="zh-CN" sz="2400" dirty="0">
                <a:solidFill>
                  <a:schemeClr val="dk1"/>
                </a:solidFill>
              </a:rPr>
              <a:t>+</a:t>
            </a:r>
            <a:r>
              <a:rPr lang="zh-CN" altLang="en-US" sz="2400" dirty="0">
                <a:solidFill>
                  <a:schemeClr val="dk1"/>
                </a:solidFill>
              </a:rPr>
              <a:t>自动取消的订单数）</a:t>
            </a: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200000"/>
              </a:lnSpc>
              <a:spcBef>
                <a:spcPts val="0"/>
              </a:spcBef>
              <a:spcAft>
                <a:spcPts val="0"/>
              </a:spcAft>
              <a:buClr>
                <a:schemeClr val="dk1"/>
              </a:buClr>
              <a:buSzPts val="1800"/>
              <a:buFont typeface="Noto Sans Symbols"/>
              <a:buChar char="◆"/>
            </a:pP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计分逻辑：每周一系统计算前30天的未完成率</a:t>
            </a: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14" name="Google Shape;214;p19"/>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什么是订单未完成率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0"/>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21" name="Google Shape;221;p20"/>
          <p:cNvPicPr preferRelativeResize="0"/>
          <p:nvPr/>
        </p:nvPicPr>
        <p:blipFill rotWithShape="1">
          <a:blip r:embed="rId1"/>
          <a:srcRect/>
          <a:stretch>
            <a:fillRect/>
          </a:stretch>
        </p:blipFill>
        <p:spPr>
          <a:xfrm>
            <a:off x="5677381" y="1316314"/>
            <a:ext cx="1390935" cy="1404000"/>
          </a:xfrm>
          <a:prstGeom prst="rect">
            <a:avLst/>
          </a:prstGeom>
          <a:noFill/>
          <a:ln>
            <a:noFill/>
          </a:ln>
        </p:spPr>
      </p:pic>
      <p:sp>
        <p:nvSpPr>
          <p:cNvPr id="222" name="Google Shape;222;p20"/>
          <p:cNvSpPr/>
          <p:nvPr/>
        </p:nvSpPr>
        <p:spPr>
          <a:xfrm>
            <a:off x="5549271" y="2574430"/>
            <a:ext cx="1618097" cy="615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Arial" panose="020B0604020202020204"/>
                <a:ea typeface="Arial" panose="020B0604020202020204"/>
                <a:cs typeface="Arial" panose="020B0604020202020204"/>
                <a:sym typeface="Arial" panose="020B0604020202020204"/>
              </a:rPr>
              <a:t>商品库存不足</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23" name="Google Shape;223;p20"/>
          <p:cNvPicPr preferRelativeResize="0"/>
          <p:nvPr/>
        </p:nvPicPr>
        <p:blipFill rotWithShape="1">
          <a:blip r:embed="rId2"/>
          <a:srcRect/>
          <a:stretch>
            <a:fillRect/>
          </a:stretch>
        </p:blipFill>
        <p:spPr>
          <a:xfrm>
            <a:off x="9512512" y="1335364"/>
            <a:ext cx="1430364" cy="1404000"/>
          </a:xfrm>
          <a:prstGeom prst="rect">
            <a:avLst/>
          </a:prstGeom>
          <a:noFill/>
          <a:ln>
            <a:noFill/>
          </a:ln>
        </p:spPr>
      </p:pic>
      <p:sp>
        <p:nvSpPr>
          <p:cNvPr id="224" name="Google Shape;224;p20"/>
          <p:cNvSpPr/>
          <p:nvPr/>
        </p:nvSpPr>
        <p:spPr>
          <a:xfrm>
            <a:off x="8514336" y="2593590"/>
            <a:ext cx="3644323" cy="615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Arial" panose="020B0604020202020204"/>
                <a:ea typeface="Arial" panose="020B0604020202020204"/>
                <a:cs typeface="Arial" panose="020B0604020202020204"/>
                <a:sym typeface="Arial" panose="020B0604020202020204"/>
              </a:rPr>
              <a:t>因超过备货天数而被系统取消订单</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5" name="Google Shape;225;p20"/>
          <p:cNvSpPr/>
          <p:nvPr/>
        </p:nvSpPr>
        <p:spPr>
          <a:xfrm>
            <a:off x="1019605" y="2310571"/>
            <a:ext cx="3313883" cy="40011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000"/>
              <a:buFont typeface="Arial" panose="020B0604020202020204"/>
              <a:buChar char="•"/>
            </a:pPr>
            <a:r>
              <a:rPr lang="zh-CN" sz="2000" b="1" i="0" u="none" strike="noStrike" cap="none">
                <a:solidFill>
                  <a:schemeClr val="dk1"/>
                </a:solidFill>
                <a:latin typeface="Arial" panose="020B0604020202020204"/>
                <a:ea typeface="Arial" panose="020B0604020202020204"/>
                <a:cs typeface="Arial" panose="020B0604020202020204"/>
                <a:sym typeface="Arial" panose="020B0604020202020204"/>
              </a:rPr>
              <a:t>过高的订单取消率</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6" name="Google Shape;226;p20"/>
          <p:cNvSpPr/>
          <p:nvPr/>
        </p:nvSpPr>
        <p:spPr>
          <a:xfrm>
            <a:off x="1019605" y="4828410"/>
            <a:ext cx="2959405" cy="40011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000"/>
              <a:buFont typeface="Arial" panose="020B0604020202020204"/>
              <a:buChar char="•"/>
            </a:pPr>
            <a:r>
              <a:rPr lang="zh-CN" sz="2000" b="1" i="0" u="none" strike="noStrike" cap="none">
                <a:solidFill>
                  <a:schemeClr val="dk1"/>
                </a:solidFill>
                <a:latin typeface="Arial" panose="020B0604020202020204"/>
                <a:ea typeface="Arial" panose="020B0604020202020204"/>
                <a:cs typeface="Arial" panose="020B0604020202020204"/>
                <a:sym typeface="Arial" panose="020B0604020202020204"/>
              </a:rPr>
              <a:t>过高的退款退货率</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27" name="Google Shape;227;p20"/>
          <p:cNvPicPr preferRelativeResize="0"/>
          <p:nvPr/>
        </p:nvPicPr>
        <p:blipFill rotWithShape="1">
          <a:blip r:embed="rId3"/>
          <a:srcRect/>
          <a:stretch>
            <a:fillRect/>
          </a:stretch>
        </p:blipFill>
        <p:spPr>
          <a:xfrm>
            <a:off x="5406786" y="4395326"/>
            <a:ext cx="1449279" cy="1404000"/>
          </a:xfrm>
          <a:prstGeom prst="rect">
            <a:avLst/>
          </a:prstGeom>
          <a:noFill/>
          <a:ln>
            <a:noFill/>
          </a:ln>
        </p:spPr>
      </p:pic>
      <p:pic>
        <p:nvPicPr>
          <p:cNvPr id="228" name="Google Shape;228;p20"/>
          <p:cNvPicPr preferRelativeResize="0"/>
          <p:nvPr/>
        </p:nvPicPr>
        <p:blipFill rotWithShape="1">
          <a:blip r:embed="rId4"/>
          <a:srcRect/>
          <a:stretch>
            <a:fillRect/>
          </a:stretch>
        </p:blipFill>
        <p:spPr>
          <a:xfrm>
            <a:off x="8122998" y="4353707"/>
            <a:ext cx="1322529" cy="1404000"/>
          </a:xfrm>
          <a:prstGeom prst="rect">
            <a:avLst/>
          </a:prstGeom>
          <a:noFill/>
          <a:ln>
            <a:noFill/>
          </a:ln>
        </p:spPr>
      </p:pic>
      <p:pic>
        <p:nvPicPr>
          <p:cNvPr id="229" name="Google Shape;229;p20"/>
          <p:cNvPicPr preferRelativeResize="0"/>
          <p:nvPr/>
        </p:nvPicPr>
        <p:blipFill rotWithShape="1">
          <a:blip r:embed="rId5"/>
          <a:srcRect/>
          <a:stretch>
            <a:fillRect/>
          </a:stretch>
        </p:blipFill>
        <p:spPr>
          <a:xfrm>
            <a:off x="10754659" y="4395326"/>
            <a:ext cx="1404000" cy="1404000"/>
          </a:xfrm>
          <a:prstGeom prst="rect">
            <a:avLst/>
          </a:prstGeom>
          <a:noFill/>
          <a:ln>
            <a:noFill/>
          </a:ln>
        </p:spPr>
      </p:pic>
      <p:sp>
        <p:nvSpPr>
          <p:cNvPr id="230" name="Google Shape;230;p20"/>
          <p:cNvSpPr/>
          <p:nvPr/>
        </p:nvSpPr>
        <p:spPr>
          <a:xfrm>
            <a:off x="7921655" y="5845992"/>
            <a:ext cx="20574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Arial" panose="020B0604020202020204"/>
                <a:ea typeface="Arial" panose="020B0604020202020204"/>
                <a:cs typeface="Arial" panose="020B0604020202020204"/>
                <a:sym typeface="Arial" panose="020B0604020202020204"/>
              </a:rPr>
              <a:t>买家未收到商品</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 name="Google Shape;231;p20"/>
          <p:cNvSpPr/>
          <p:nvPr/>
        </p:nvSpPr>
        <p:spPr>
          <a:xfrm>
            <a:off x="10754659" y="5845992"/>
            <a:ext cx="180049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Arial" panose="020B0604020202020204"/>
                <a:ea typeface="Arial" panose="020B0604020202020204"/>
                <a:cs typeface="Arial" panose="020B0604020202020204"/>
                <a:sym typeface="Arial" panose="020B0604020202020204"/>
              </a:rPr>
              <a:t>商品破损或损坏</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2" name="Google Shape;232;p20"/>
          <p:cNvSpPr/>
          <p:nvPr/>
        </p:nvSpPr>
        <p:spPr>
          <a:xfrm>
            <a:off x="5277840" y="5599771"/>
            <a:ext cx="1868211" cy="6155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Arial" panose="020B0604020202020204"/>
                <a:ea typeface="Arial" panose="020B0604020202020204"/>
                <a:cs typeface="Arial" panose="020B0604020202020204"/>
                <a:sym typeface="Arial" panose="020B0604020202020204"/>
              </a:rPr>
              <a:t>出货错误的商品</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3" name="Google Shape;233;p20"/>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造成订单未完成率过高的原因</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9" name="Google Shape;249;p22"/>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如何避免未完成率</a:t>
            </a:r>
            <a:endParaRPr sz="2800" b="1"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sp>
        <p:nvSpPr>
          <p:cNvPr id="250" name="Google Shape;250;p22"/>
          <p:cNvSpPr/>
          <p:nvPr/>
        </p:nvSpPr>
        <p:spPr>
          <a:xfrm>
            <a:off x="704234" y="1090536"/>
            <a:ext cx="12037806" cy="565750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000000"/>
              </a:buClr>
              <a:buSzPts val="2000"/>
              <a:buFont typeface="Arial" panose="020B0604020202020204"/>
              <a:buChar char="•"/>
            </a:pPr>
            <a:r>
              <a:rPr lang="zh-CN"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避免买家发起退货退款订单</a:t>
            </a: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0000"/>
              </a:buClr>
              <a:buSzPts val="2000"/>
              <a:buFont typeface="Arial Black" panose="020B0A04020102020204"/>
              <a:buAutoNum type="arabicPeriod"/>
            </a:pPr>
            <a:r>
              <a:rPr lang="zh-CN"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填写正确、详细的商品详情以确保买家对商品不会有任何错误的期待</a:t>
            </a: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0000"/>
              </a:buClr>
              <a:buSzPts val="2000"/>
              <a:buFont typeface="Arial" panose="020B0604020202020204"/>
              <a:buAutoNum type="arabicPeriod"/>
            </a:pPr>
            <a:r>
              <a:rPr lang="zh-CN"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商品详情必须包含：尺寸、颜色、材质、保固期间等确实且详细的信息</a:t>
            </a:r>
            <a:endParaRPr sz="2000" b="0" i="0" u="none" strike="noStrike" cap="none">
              <a:solidFill>
                <a:srgbClr val="000000"/>
              </a:solidFill>
              <a:highlight>
                <a:srgbClr val="FFFFFF"/>
              </a:highlight>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0000"/>
              </a:buClr>
              <a:buSzPts val="2000"/>
              <a:buFont typeface="Arial" panose="020B0604020202020204"/>
              <a:buAutoNum type="arabicPeriod"/>
            </a:pPr>
            <a:r>
              <a:rPr lang="zh-CN"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商品照片可以放上许多不同角度的照片，协助买家可以更清楚的检视商品</a:t>
            </a:r>
            <a:endParaRPr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zh-CN"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2. 发货前，仔细核对收件人地址，商品等内容，避免发错货</a:t>
            </a: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zh-CN"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3. 确认所有的商品都有适当的包装</a:t>
            </a: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0000"/>
              </a:buClr>
              <a:buSzPts val="2000"/>
              <a:buFont typeface="Arial" panose="020B0604020202020204"/>
              <a:buAutoNum type="arabicPeriod"/>
            </a:pPr>
            <a:r>
              <a:rPr lang="zh-CN"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易碎物品必须被标示，并且加上额外保护措施，例如泡泡纸或防撞空气袋</a:t>
            </a:r>
            <a:endParaRPr sz="2000" b="0" i="0" u="none" strike="noStrike" cap="none">
              <a:solidFill>
                <a:srgbClr val="000000"/>
              </a:solidFill>
              <a:highlight>
                <a:srgbClr val="FFFFFF"/>
              </a:highlight>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0000"/>
              </a:buClr>
              <a:buSzPts val="2000"/>
              <a:buFont typeface="Arial" panose="020B0604020202020204"/>
              <a:buAutoNum type="arabicPeriod"/>
            </a:pPr>
            <a:r>
              <a:rPr lang="zh-CN"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寄件单必须清楚的被黏贴在商品的最外层。如果可以的话，最好可以放进专用袋子中，以避免寄件单遭到损坏</a:t>
            </a:r>
            <a:endParaRPr lang="zh-CN"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3"/>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7" name="Google Shape;257;p23"/>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如何避免未完成率</a:t>
            </a:r>
            <a:endParaRPr sz="2800" b="1"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sp>
        <p:nvSpPr>
          <p:cNvPr id="258" name="Google Shape;258;p23"/>
          <p:cNvSpPr/>
          <p:nvPr/>
        </p:nvSpPr>
        <p:spPr>
          <a:xfrm>
            <a:off x="704234" y="1104272"/>
            <a:ext cx="12037806" cy="3433861"/>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000000"/>
              </a:buClr>
              <a:buSzPts val="2000"/>
              <a:buFont typeface="Arial" panose="020B0604020202020204"/>
              <a:buChar char="•"/>
            </a:pPr>
            <a:r>
              <a:rPr lang="zh-CN"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避免买家发起退货退款订单</a:t>
            </a: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zh-CN"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4. 发货后，如商品有问题，做好售后和安抚工作，可通过其他方式避免买家退款</a:t>
            </a: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zh-CN"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5. 您可以检视经常发生退货的商品，并找出退货原因并进行调整。若是货源素质不佳，则可以考虑从卖场中移除。事先预防退款退货的情况发生，可以降低买家流失的机率并增加卖场整体的消费满意度。</a:t>
            </a:r>
            <a:endParaRPr lang="zh-CN" sz="20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20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4"/>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5" name="Google Shape;265;p24"/>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如何避免未完成率</a:t>
            </a:r>
            <a:endParaRPr sz="2800" b="1"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sp>
        <p:nvSpPr>
          <p:cNvPr id="266" name="Google Shape;266;p24"/>
          <p:cNvSpPr/>
          <p:nvPr/>
        </p:nvSpPr>
        <p:spPr>
          <a:xfrm>
            <a:off x="444606" y="992022"/>
            <a:ext cx="6075937" cy="57477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rgbClr val="000000"/>
              </a:buClr>
              <a:buSzPts val="1800"/>
              <a:buFont typeface="Arial" panose="020B0604020202020204"/>
              <a:buChar char="•"/>
            </a:pPr>
            <a:r>
              <a:rPr lang="zh-CN" sz="18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避免系统自动取消订单</a:t>
            </a:r>
            <a:endParaRPr sz="18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18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342900" marR="0" lvl="1" indent="-342900" algn="l" rtl="0">
              <a:lnSpc>
                <a:spcPct val="150000"/>
              </a:lnSpc>
              <a:spcBef>
                <a:spcPts val="0"/>
              </a:spcBef>
              <a:spcAft>
                <a:spcPts val="0"/>
              </a:spcAft>
              <a:buClr>
                <a:srgbClr val="000000"/>
              </a:buClr>
              <a:buSzPts val="1800"/>
              <a:buFont typeface="Arial Black" panose="020B0A04020102020204"/>
              <a:buAutoNum type="arabicPeriod"/>
            </a:pPr>
            <a:r>
              <a:rPr lang="zh-CN" sz="18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及时出货，避免因为延误等原因，未被扫描前，订单就被取消。请随时注意Email与虾皮App的推送信息，查看是否有新的订单。并且如果您需要更多的时间来出货商品，可以将商品标注为较长备货状态</a:t>
            </a:r>
            <a:endParaRPr sz="1800" b="1" i="0" u="none" strike="noStrike" cap="none">
              <a:solidFill>
                <a:srgbClr val="000000"/>
              </a:solidFill>
              <a:highlight>
                <a:srgbClr val="FFFFFF"/>
              </a:highlight>
              <a:latin typeface="Arial" panose="020B0604020202020204"/>
              <a:ea typeface="Arial" panose="020B0604020202020204"/>
              <a:cs typeface="Arial" panose="020B0604020202020204"/>
              <a:sym typeface="Arial" panose="020B0604020202020204"/>
            </a:endParaRPr>
          </a:p>
          <a:p>
            <a:pPr marL="342900" marR="0" lvl="1" indent="-342900" algn="l" rtl="0">
              <a:lnSpc>
                <a:spcPct val="150000"/>
              </a:lnSpc>
              <a:spcBef>
                <a:spcPts val="0"/>
              </a:spcBef>
              <a:spcAft>
                <a:spcPts val="0"/>
              </a:spcAft>
              <a:buClr>
                <a:srgbClr val="000000"/>
              </a:buClr>
              <a:buSzPts val="1800"/>
              <a:buFont typeface="Arial Black" panose="020B0A04020102020204"/>
              <a:buAutoNum type="arabicPeriod"/>
            </a:pPr>
            <a:r>
              <a:rPr lang="zh-CN" sz="18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对物流手册的发货要求，有深度的理解和掌握，因“重单”，“异常件”等问题，无法扫描入库的订单，会被取消</a:t>
            </a:r>
            <a:endParaRPr sz="18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342900" marR="0" lvl="1" indent="-342900" algn="l" rtl="0">
              <a:lnSpc>
                <a:spcPct val="150000"/>
              </a:lnSpc>
              <a:spcBef>
                <a:spcPts val="0"/>
              </a:spcBef>
              <a:spcAft>
                <a:spcPts val="0"/>
              </a:spcAft>
              <a:buClr>
                <a:srgbClr val="000000"/>
              </a:buClr>
              <a:buSzPts val="1800"/>
              <a:buFont typeface="Arial Black" panose="020B0A04020102020204"/>
              <a:buAutoNum type="arabicPeriod"/>
            </a:pPr>
            <a:r>
              <a:rPr lang="zh-CN" sz="18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rPr>
              <a:t>系统未及时更新出库的订单，请发现后，及时反馈给客户经理</a:t>
            </a:r>
            <a:endParaRPr sz="1800" b="1"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p:txBody>
      </p:sp>
      <p:grpSp>
        <p:nvGrpSpPr>
          <p:cNvPr id="267" name="Google Shape;267;p24"/>
          <p:cNvGrpSpPr/>
          <p:nvPr/>
        </p:nvGrpSpPr>
        <p:grpSpPr>
          <a:xfrm>
            <a:off x="8363828" y="566057"/>
            <a:ext cx="4122086" cy="6203738"/>
            <a:chOff x="9452400" y="1133190"/>
            <a:chExt cx="3984200" cy="6234545"/>
          </a:xfrm>
        </p:grpSpPr>
        <p:pic>
          <p:nvPicPr>
            <p:cNvPr id="268" name="Google Shape;268;p24"/>
            <p:cNvPicPr preferRelativeResize="0"/>
            <p:nvPr/>
          </p:nvPicPr>
          <p:blipFill rotWithShape="1">
            <a:blip r:embed="rId1"/>
            <a:srcRect/>
            <a:stretch>
              <a:fillRect/>
            </a:stretch>
          </p:blipFill>
          <p:spPr>
            <a:xfrm>
              <a:off x="9452401" y="1133190"/>
              <a:ext cx="3984199" cy="6234545"/>
            </a:xfrm>
            <a:prstGeom prst="rect">
              <a:avLst/>
            </a:prstGeom>
            <a:noFill/>
            <a:ln>
              <a:noFill/>
            </a:ln>
            <a:effectLst>
              <a:outerShdw blurRad="292100" dist="139700" dir="2700000" algn="tl" rotWithShape="0">
                <a:srgbClr val="333333">
                  <a:alpha val="64313"/>
                </a:srgbClr>
              </a:outerShdw>
            </a:effectLst>
          </p:spPr>
        </p:pic>
        <p:sp>
          <p:nvSpPr>
            <p:cNvPr id="269" name="Google Shape;269;p24"/>
            <p:cNvSpPr/>
            <p:nvPr/>
          </p:nvSpPr>
          <p:spPr>
            <a:xfrm>
              <a:off x="9452400" y="6273426"/>
              <a:ext cx="3984199" cy="427227"/>
            </a:xfrm>
            <a:prstGeom prst="rect">
              <a:avLst/>
            </a:prstGeom>
            <a:noFill/>
            <a:ln w="38100" cap="flat" cmpd="sng">
              <a:solidFill>
                <a:srgbClr val="F25D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6"/>
          <p:cNvSpPr/>
          <p:nvPr/>
        </p:nvSpPr>
        <p:spPr>
          <a:xfrm>
            <a:off x="4898428" y="1739135"/>
            <a:ext cx="5985472" cy="708805"/>
          </a:xfrm>
          <a:prstGeom prst="roundRect">
            <a:avLst>
              <a:gd name="adj" fmla="val 50000"/>
            </a:avLst>
          </a:prstGeom>
          <a:solidFill>
            <a:srgbClr val="EA57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4410" b="1" i="0" u="none" strike="noStrike" cap="none">
                <a:solidFill>
                  <a:schemeClr val="lt1"/>
                </a:solidFill>
                <a:latin typeface="Arial" panose="020B0604020202020204"/>
                <a:ea typeface="Arial" panose="020B0604020202020204"/>
                <a:cs typeface="Arial" panose="020B0604020202020204"/>
                <a:sym typeface="Arial" panose="020B0604020202020204"/>
              </a:rPr>
              <a:t>店铺表现考核指标</a:t>
            </a:r>
            <a:endParaRPr lang="zh-CN" sz="441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 name="Google Shape;39;p6"/>
          <p:cNvSpPr/>
          <p:nvPr/>
        </p:nvSpPr>
        <p:spPr>
          <a:xfrm>
            <a:off x="0" y="2381"/>
            <a:ext cx="3116545" cy="7558088"/>
          </a:xfrm>
          <a:prstGeom prst="rect">
            <a:avLst/>
          </a:prstGeom>
          <a:solidFill>
            <a:srgbClr val="EA572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76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0" name="Google Shape;40;p6"/>
          <p:cNvSpPr txBox="1"/>
          <p:nvPr/>
        </p:nvSpPr>
        <p:spPr>
          <a:xfrm>
            <a:off x="922648" y="2447940"/>
            <a:ext cx="1271250" cy="190141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zh-CN" sz="5880" b="1" i="0" u="none" strike="noStrike" cap="none">
                <a:solidFill>
                  <a:schemeClr val="lt1"/>
                </a:solidFill>
                <a:latin typeface="Arial" panose="020B0604020202020204"/>
                <a:ea typeface="Arial" panose="020B0604020202020204"/>
                <a:cs typeface="Arial" panose="020B0604020202020204"/>
                <a:sym typeface="Arial" panose="020B0604020202020204"/>
              </a:rPr>
              <a:t>目</a:t>
            </a:r>
            <a:endParaRPr sz="5880" b="1"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zh-CN" sz="5880" b="1" i="0" u="none" strike="noStrike" cap="none">
                <a:solidFill>
                  <a:schemeClr val="lt1"/>
                </a:solidFill>
                <a:latin typeface="Arial" panose="020B0604020202020204"/>
                <a:ea typeface="Arial" panose="020B0604020202020204"/>
                <a:cs typeface="Arial" panose="020B0604020202020204"/>
                <a:sym typeface="Arial" panose="020B0604020202020204"/>
              </a:rPr>
              <a:t>录</a:t>
            </a:r>
            <a:endParaRPr lang="zh-CN" sz="588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 name="Google Shape;41;p6"/>
          <p:cNvSpPr/>
          <p:nvPr/>
        </p:nvSpPr>
        <p:spPr>
          <a:xfrm>
            <a:off x="4898428" y="3044246"/>
            <a:ext cx="5985472" cy="708805"/>
          </a:xfrm>
          <a:prstGeom prst="roundRect">
            <a:avLst>
              <a:gd name="adj" fmla="val 50000"/>
            </a:avLst>
          </a:prstGeom>
          <a:solidFill>
            <a:srgbClr val="EA57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4410" b="1" i="0" u="none" strike="noStrike" cap="none">
                <a:solidFill>
                  <a:schemeClr val="lt1"/>
                </a:solidFill>
                <a:latin typeface="Arial" panose="020B0604020202020204"/>
                <a:ea typeface="Arial" panose="020B0604020202020204"/>
                <a:cs typeface="Arial" panose="020B0604020202020204"/>
                <a:sym typeface="Arial" panose="020B0604020202020204"/>
              </a:rPr>
              <a:t>店铺奖励系统</a:t>
            </a:r>
            <a:endParaRPr lang="zh-CN" sz="441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 name="Google Shape;42;p6"/>
          <p:cNvSpPr/>
          <p:nvPr/>
        </p:nvSpPr>
        <p:spPr>
          <a:xfrm>
            <a:off x="4898428" y="4349357"/>
            <a:ext cx="5985472" cy="708805"/>
          </a:xfrm>
          <a:prstGeom prst="roundRect">
            <a:avLst>
              <a:gd name="adj" fmla="val 50000"/>
            </a:avLst>
          </a:prstGeom>
          <a:solidFill>
            <a:srgbClr val="EA57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CN" sz="4410" b="1" i="0" u="none" strike="noStrike" cap="none">
                <a:solidFill>
                  <a:schemeClr val="lt1"/>
                </a:solidFill>
                <a:latin typeface="Arial" panose="020B0604020202020204"/>
                <a:ea typeface="Arial" panose="020B0604020202020204"/>
                <a:cs typeface="Arial" panose="020B0604020202020204"/>
                <a:sym typeface="Arial" panose="020B0604020202020204"/>
              </a:rPr>
              <a:t>店铺惩罚计分系统</a:t>
            </a:r>
            <a:endParaRPr lang="zh-CN" sz="441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p:nvPr/>
        </p:nvSpPr>
        <p:spPr>
          <a:xfrm>
            <a:off x="0" y="6344"/>
            <a:ext cx="13436600" cy="1206134"/>
          </a:xfrm>
          <a:prstGeom prst="rect">
            <a:avLst/>
          </a:prstGeom>
          <a:solidFill>
            <a:srgbClr val="FF5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645"/>
              <a:buFont typeface="Arial" panose="020B0604020202020204"/>
              <a:buNone/>
            </a:pPr>
            <a:endParaRPr sz="264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76" name="Google Shape;276;p25"/>
          <p:cNvGrpSpPr/>
          <p:nvPr/>
        </p:nvGrpSpPr>
        <p:grpSpPr>
          <a:xfrm>
            <a:off x="10275590" y="3091801"/>
            <a:ext cx="1142388" cy="1740949"/>
            <a:chOff x="10176228" y="4554633"/>
            <a:chExt cx="1142388" cy="1740949"/>
          </a:xfrm>
        </p:grpSpPr>
        <p:sp>
          <p:nvSpPr>
            <p:cNvPr id="277" name="Google Shape;277;p25"/>
            <p:cNvSpPr txBox="1"/>
            <p:nvPr/>
          </p:nvSpPr>
          <p:spPr>
            <a:xfrm>
              <a:off x="10192761" y="5974981"/>
              <a:ext cx="1125855" cy="32060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5A5A5"/>
                  </a:solidFill>
                  <a:latin typeface="Arial" panose="020B0604020202020204"/>
                  <a:ea typeface="Arial" panose="020B0604020202020204"/>
                  <a:cs typeface="Arial" panose="020B0604020202020204"/>
                  <a:sym typeface="Arial" panose="020B0604020202020204"/>
                </a:rPr>
                <a:t>店铺聊聊</a:t>
              </a:r>
              <a:endParaRPr sz="2000" b="1" i="0" u="none" strike="noStrike" cap="none">
                <a:solidFill>
                  <a:srgbClr val="A5A5A5"/>
                </a:solidFill>
                <a:latin typeface="Arial" panose="020B0604020202020204"/>
                <a:ea typeface="Arial" panose="020B0604020202020204"/>
                <a:cs typeface="Arial" panose="020B0604020202020204"/>
                <a:sym typeface="Arial" panose="020B0604020202020204"/>
              </a:endParaRPr>
            </a:p>
          </p:txBody>
        </p:sp>
        <p:grpSp>
          <p:nvGrpSpPr>
            <p:cNvPr id="278" name="Google Shape;278;p25"/>
            <p:cNvGrpSpPr/>
            <p:nvPr/>
          </p:nvGrpSpPr>
          <p:grpSpPr>
            <a:xfrm>
              <a:off x="10176228" y="4554633"/>
              <a:ext cx="1125855" cy="1125855"/>
              <a:chOff x="10012305" y="4519929"/>
              <a:chExt cx="1125855" cy="1125855"/>
            </a:xfrm>
          </p:grpSpPr>
          <p:sp>
            <p:nvSpPr>
              <p:cNvPr id="279" name="Google Shape;279;p25"/>
              <p:cNvSpPr/>
              <p:nvPr/>
            </p:nvSpPr>
            <p:spPr>
              <a:xfrm>
                <a:off x="10012305" y="4519929"/>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0"/>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0" name="Google Shape;280;p25"/>
              <p:cNvSpPr/>
              <p:nvPr/>
            </p:nvSpPr>
            <p:spPr>
              <a:xfrm>
                <a:off x="10309634" y="4842924"/>
                <a:ext cx="564515" cy="549275"/>
              </a:xfrm>
              <a:custGeom>
                <a:avLst/>
                <a:gdLst/>
                <a:ahLst/>
                <a:cxnLst/>
                <a:rect l="l" t="t" r="r" b="b"/>
                <a:pathLst>
                  <a:path w="564515" h="549275" extrusionOk="0">
                    <a:moveTo>
                      <a:pt x="203022" y="416610"/>
                    </a:moveTo>
                    <a:lnTo>
                      <a:pt x="38976" y="416610"/>
                    </a:lnTo>
                    <a:lnTo>
                      <a:pt x="23804" y="413547"/>
                    </a:lnTo>
                    <a:lnTo>
                      <a:pt x="11415" y="405195"/>
                    </a:lnTo>
                    <a:lnTo>
                      <a:pt x="3062" y="392806"/>
                    </a:lnTo>
                    <a:lnTo>
                      <a:pt x="0" y="377634"/>
                    </a:lnTo>
                    <a:lnTo>
                      <a:pt x="0" y="38976"/>
                    </a:lnTo>
                    <a:lnTo>
                      <a:pt x="3062" y="23804"/>
                    </a:lnTo>
                    <a:lnTo>
                      <a:pt x="11415" y="11415"/>
                    </a:lnTo>
                    <a:lnTo>
                      <a:pt x="23804" y="3062"/>
                    </a:lnTo>
                    <a:lnTo>
                      <a:pt x="38976" y="0"/>
                    </a:lnTo>
                    <a:lnTo>
                      <a:pt x="525030" y="0"/>
                    </a:lnTo>
                    <a:lnTo>
                      <a:pt x="540202" y="3062"/>
                    </a:lnTo>
                    <a:lnTo>
                      <a:pt x="552591" y="11415"/>
                    </a:lnTo>
                    <a:lnTo>
                      <a:pt x="560944" y="23804"/>
                    </a:lnTo>
                    <a:lnTo>
                      <a:pt x="564006" y="38976"/>
                    </a:lnTo>
                    <a:lnTo>
                      <a:pt x="564006" y="377634"/>
                    </a:lnTo>
                    <a:lnTo>
                      <a:pt x="560944" y="392806"/>
                    </a:lnTo>
                    <a:lnTo>
                      <a:pt x="552591" y="405195"/>
                    </a:lnTo>
                    <a:lnTo>
                      <a:pt x="540202" y="413547"/>
                    </a:lnTo>
                    <a:lnTo>
                      <a:pt x="525030" y="416610"/>
                    </a:lnTo>
                    <a:lnTo>
                      <a:pt x="294766" y="416610"/>
                    </a:lnTo>
                    <a:lnTo>
                      <a:pt x="161404" y="548779"/>
                    </a:lnTo>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25"/>
              <p:cNvSpPr/>
              <p:nvPr/>
            </p:nvSpPr>
            <p:spPr>
              <a:xfrm>
                <a:off x="10431102"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2" name="Google Shape;282;p25"/>
              <p:cNvSpPr/>
              <p:nvPr/>
            </p:nvSpPr>
            <p:spPr>
              <a:xfrm>
                <a:off x="10560016"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3" name="Google Shape;283;p25"/>
              <p:cNvSpPr/>
              <p:nvPr/>
            </p:nvSpPr>
            <p:spPr>
              <a:xfrm>
                <a:off x="10688930"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284" name="Google Shape;284;p25"/>
          <p:cNvGrpSpPr/>
          <p:nvPr/>
        </p:nvGrpSpPr>
        <p:grpSpPr>
          <a:xfrm>
            <a:off x="3612235" y="198183"/>
            <a:ext cx="6212130" cy="923330"/>
            <a:chOff x="3225514" y="92434"/>
            <a:chExt cx="6212130" cy="923330"/>
          </a:xfrm>
        </p:grpSpPr>
        <p:sp>
          <p:nvSpPr>
            <p:cNvPr id="285" name="Google Shape;285;p25"/>
            <p:cNvSpPr/>
            <p:nvPr/>
          </p:nvSpPr>
          <p:spPr>
            <a:xfrm>
              <a:off x="4192139" y="92434"/>
              <a:ext cx="5245505"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zh-CN" sz="5400" b="0" i="0" u="none" strike="noStrike" cap="none">
                  <a:solidFill>
                    <a:schemeClr val="lt1"/>
                  </a:solidFill>
                  <a:latin typeface="Arial" panose="020B0604020202020204"/>
                  <a:ea typeface="Arial" panose="020B0604020202020204"/>
                  <a:cs typeface="Arial" panose="020B0604020202020204"/>
                  <a:sym typeface="Arial" panose="020B0604020202020204"/>
                </a:rPr>
                <a:t>店铺常见规则</a:t>
              </a:r>
              <a:endParaRPr sz="4115"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6" name="Google Shape;286;p25"/>
            <p:cNvSpPr/>
            <p:nvPr/>
          </p:nvSpPr>
          <p:spPr>
            <a:xfrm>
              <a:off x="3296907" y="578219"/>
              <a:ext cx="668655" cy="393065"/>
            </a:xfrm>
            <a:custGeom>
              <a:avLst/>
              <a:gdLst/>
              <a:ahLst/>
              <a:cxnLst/>
              <a:rect l="l" t="t" r="r" b="b"/>
              <a:pathLst>
                <a:path w="668654" h="393065" extrusionOk="0">
                  <a:moveTo>
                    <a:pt x="23228" y="0"/>
                  </a:moveTo>
                  <a:lnTo>
                    <a:pt x="6705" y="0"/>
                  </a:lnTo>
                  <a:lnTo>
                    <a:pt x="0" y="6705"/>
                  </a:lnTo>
                  <a:lnTo>
                    <a:pt x="0" y="392747"/>
                  </a:lnTo>
                  <a:lnTo>
                    <a:pt x="668286" y="392747"/>
                  </a:lnTo>
                  <a:lnTo>
                    <a:pt x="668286" y="362826"/>
                  </a:lnTo>
                  <a:lnTo>
                    <a:pt x="29921" y="362826"/>
                  </a:lnTo>
                  <a:lnTo>
                    <a:pt x="29921" y="6705"/>
                  </a:lnTo>
                  <a:lnTo>
                    <a:pt x="23228" y="0"/>
                  </a:lnTo>
                  <a:close/>
                </a:path>
                <a:path w="668654" h="393065" extrusionOk="0">
                  <a:moveTo>
                    <a:pt x="661581" y="0"/>
                  </a:moveTo>
                  <a:lnTo>
                    <a:pt x="645071" y="0"/>
                  </a:lnTo>
                  <a:lnTo>
                    <a:pt x="638365" y="6705"/>
                  </a:lnTo>
                  <a:lnTo>
                    <a:pt x="638365" y="362826"/>
                  </a:lnTo>
                  <a:lnTo>
                    <a:pt x="668286" y="362826"/>
                  </a:lnTo>
                  <a:lnTo>
                    <a:pt x="668286" y="6705"/>
                  </a:lnTo>
                  <a:lnTo>
                    <a:pt x="661581" y="0"/>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7" name="Google Shape;287;p25"/>
            <p:cNvSpPr/>
            <p:nvPr/>
          </p:nvSpPr>
          <p:spPr>
            <a:xfrm>
              <a:off x="3225514" y="226221"/>
              <a:ext cx="812800" cy="300355"/>
            </a:xfrm>
            <a:custGeom>
              <a:avLst/>
              <a:gdLst/>
              <a:ahLst/>
              <a:cxnLst/>
              <a:rect l="l" t="t" r="r" b="b"/>
              <a:pathLst>
                <a:path w="812800" h="300355" extrusionOk="0">
                  <a:moveTo>
                    <a:pt x="753554" y="0"/>
                  </a:moveTo>
                  <a:lnTo>
                    <a:pt x="59283" y="0"/>
                  </a:lnTo>
                  <a:lnTo>
                    <a:pt x="53276" y="4673"/>
                  </a:lnTo>
                  <a:lnTo>
                    <a:pt x="6857" y="190360"/>
                  </a:lnTo>
                  <a:lnTo>
                    <a:pt x="4376" y="196539"/>
                  </a:lnTo>
                  <a:lnTo>
                    <a:pt x="0" y="220929"/>
                  </a:lnTo>
                  <a:lnTo>
                    <a:pt x="5577" y="251667"/>
                  </a:lnTo>
                  <a:lnTo>
                    <a:pt x="20781" y="276796"/>
                  </a:lnTo>
                  <a:lnTo>
                    <a:pt x="43317" y="293752"/>
                  </a:lnTo>
                  <a:lnTo>
                    <a:pt x="70891" y="299973"/>
                  </a:lnTo>
                  <a:lnTo>
                    <a:pt x="87385" y="297784"/>
                  </a:lnTo>
                  <a:lnTo>
                    <a:pt x="102504" y="291541"/>
                  </a:lnTo>
                  <a:lnTo>
                    <a:pt x="115800" y="281736"/>
                  </a:lnTo>
                  <a:lnTo>
                    <a:pt x="125800" y="270052"/>
                  </a:lnTo>
                  <a:lnTo>
                    <a:pt x="70891" y="270052"/>
                  </a:lnTo>
                  <a:lnTo>
                    <a:pt x="54958" y="266186"/>
                  </a:lnTo>
                  <a:lnTo>
                    <a:pt x="41933" y="255649"/>
                  </a:lnTo>
                  <a:lnTo>
                    <a:pt x="33145" y="240032"/>
                  </a:lnTo>
                  <a:lnTo>
                    <a:pt x="29921" y="220929"/>
                  </a:lnTo>
                  <a:lnTo>
                    <a:pt x="30027" y="218960"/>
                  </a:lnTo>
                  <a:lnTo>
                    <a:pt x="30541" y="211772"/>
                  </a:lnTo>
                  <a:lnTo>
                    <a:pt x="31902" y="207759"/>
                  </a:lnTo>
                  <a:lnTo>
                    <a:pt x="34772" y="201206"/>
                  </a:lnTo>
                  <a:lnTo>
                    <a:pt x="35128" y="200431"/>
                  </a:lnTo>
                  <a:lnTo>
                    <a:pt x="35394" y="199631"/>
                  </a:lnTo>
                  <a:lnTo>
                    <a:pt x="77825" y="29921"/>
                  </a:lnTo>
                  <a:lnTo>
                    <a:pt x="765899" y="29921"/>
                  </a:lnTo>
                  <a:lnTo>
                    <a:pt x="759548" y="4673"/>
                  </a:lnTo>
                  <a:lnTo>
                    <a:pt x="753554" y="0"/>
                  </a:lnTo>
                  <a:close/>
                </a:path>
                <a:path w="812800" h="300355" extrusionOk="0">
                  <a:moveTo>
                    <a:pt x="179732" y="268858"/>
                  </a:moveTo>
                  <a:lnTo>
                    <a:pt x="126822" y="268858"/>
                  </a:lnTo>
                  <a:lnTo>
                    <a:pt x="137846" y="281519"/>
                  </a:lnTo>
                  <a:lnTo>
                    <a:pt x="151136" y="291184"/>
                  </a:lnTo>
                  <a:lnTo>
                    <a:pt x="166244" y="297350"/>
                  </a:lnTo>
                  <a:lnTo>
                    <a:pt x="182727" y="299516"/>
                  </a:lnTo>
                  <a:lnTo>
                    <a:pt x="199200" y="297342"/>
                  </a:lnTo>
                  <a:lnTo>
                    <a:pt x="214301" y="291142"/>
                  </a:lnTo>
                  <a:lnTo>
                    <a:pt x="227584" y="281402"/>
                  </a:lnTo>
                  <a:lnTo>
                    <a:pt x="237754" y="269595"/>
                  </a:lnTo>
                  <a:lnTo>
                    <a:pt x="182727" y="269595"/>
                  </a:lnTo>
                  <a:lnTo>
                    <a:pt x="179732" y="268858"/>
                  </a:lnTo>
                  <a:close/>
                </a:path>
                <a:path w="812800" h="300355" extrusionOk="0">
                  <a:moveTo>
                    <a:pt x="290968" y="268604"/>
                  </a:moveTo>
                  <a:lnTo>
                    <a:pt x="238607" y="268604"/>
                  </a:lnTo>
                  <a:lnTo>
                    <a:pt x="249626" y="281321"/>
                  </a:lnTo>
                  <a:lnTo>
                    <a:pt x="262968" y="291050"/>
                  </a:lnTo>
                  <a:lnTo>
                    <a:pt x="278021" y="297217"/>
                  </a:lnTo>
                  <a:lnTo>
                    <a:pt x="294576" y="299415"/>
                  </a:lnTo>
                  <a:lnTo>
                    <a:pt x="311037" y="297243"/>
                  </a:lnTo>
                  <a:lnTo>
                    <a:pt x="326134" y="291050"/>
                  </a:lnTo>
                  <a:lnTo>
                    <a:pt x="339419" y="281321"/>
                  </a:lnTo>
                  <a:lnTo>
                    <a:pt x="349622" y="269493"/>
                  </a:lnTo>
                  <a:lnTo>
                    <a:pt x="294576" y="269493"/>
                  </a:lnTo>
                  <a:lnTo>
                    <a:pt x="290968" y="268604"/>
                  </a:lnTo>
                  <a:close/>
                </a:path>
                <a:path w="812800" h="300355" extrusionOk="0">
                  <a:moveTo>
                    <a:pt x="402655" y="268541"/>
                  </a:moveTo>
                  <a:lnTo>
                    <a:pt x="350443" y="268541"/>
                  </a:lnTo>
                  <a:lnTo>
                    <a:pt x="361447" y="281251"/>
                  </a:lnTo>
                  <a:lnTo>
                    <a:pt x="374770" y="290999"/>
                  </a:lnTo>
                  <a:lnTo>
                    <a:pt x="389866" y="297192"/>
                  </a:lnTo>
                  <a:lnTo>
                    <a:pt x="406412" y="299389"/>
                  </a:lnTo>
                  <a:lnTo>
                    <a:pt x="422873" y="297217"/>
                  </a:lnTo>
                  <a:lnTo>
                    <a:pt x="437907" y="291050"/>
                  </a:lnTo>
                  <a:lnTo>
                    <a:pt x="451215" y="281321"/>
                  </a:lnTo>
                  <a:lnTo>
                    <a:pt x="461446" y="269468"/>
                  </a:lnTo>
                  <a:lnTo>
                    <a:pt x="406361" y="269455"/>
                  </a:lnTo>
                  <a:lnTo>
                    <a:pt x="402655" y="268541"/>
                  </a:lnTo>
                  <a:close/>
                </a:path>
                <a:path w="812800" h="300355" extrusionOk="0">
                  <a:moveTo>
                    <a:pt x="514454" y="268516"/>
                  </a:moveTo>
                  <a:lnTo>
                    <a:pt x="462267" y="268516"/>
                  </a:lnTo>
                  <a:lnTo>
                    <a:pt x="473290" y="281251"/>
                  </a:lnTo>
                  <a:lnTo>
                    <a:pt x="486641" y="290999"/>
                  </a:lnTo>
                  <a:lnTo>
                    <a:pt x="501742" y="297192"/>
                  </a:lnTo>
                  <a:lnTo>
                    <a:pt x="518261" y="299377"/>
                  </a:lnTo>
                  <a:lnTo>
                    <a:pt x="534752" y="297192"/>
                  </a:lnTo>
                  <a:lnTo>
                    <a:pt x="549861" y="290980"/>
                  </a:lnTo>
                  <a:lnTo>
                    <a:pt x="563126" y="281251"/>
                  </a:lnTo>
                  <a:lnTo>
                    <a:pt x="573293" y="269455"/>
                  </a:lnTo>
                  <a:lnTo>
                    <a:pt x="518261" y="269455"/>
                  </a:lnTo>
                  <a:lnTo>
                    <a:pt x="514454" y="268516"/>
                  </a:lnTo>
                  <a:close/>
                </a:path>
                <a:path w="812800" h="300355" extrusionOk="0">
                  <a:moveTo>
                    <a:pt x="626291" y="268516"/>
                  </a:moveTo>
                  <a:lnTo>
                    <a:pt x="574103" y="268516"/>
                  </a:lnTo>
                  <a:lnTo>
                    <a:pt x="585131" y="281251"/>
                  </a:lnTo>
                  <a:lnTo>
                    <a:pt x="598489" y="290999"/>
                  </a:lnTo>
                  <a:lnTo>
                    <a:pt x="613583" y="297192"/>
                  </a:lnTo>
                  <a:lnTo>
                    <a:pt x="630097" y="299377"/>
                  </a:lnTo>
                  <a:lnTo>
                    <a:pt x="646588" y="297192"/>
                  </a:lnTo>
                  <a:lnTo>
                    <a:pt x="661699" y="290980"/>
                  </a:lnTo>
                  <a:lnTo>
                    <a:pt x="674967" y="281251"/>
                  </a:lnTo>
                  <a:lnTo>
                    <a:pt x="685141" y="269455"/>
                  </a:lnTo>
                  <a:lnTo>
                    <a:pt x="630097" y="269455"/>
                  </a:lnTo>
                  <a:lnTo>
                    <a:pt x="626291" y="268516"/>
                  </a:lnTo>
                  <a:close/>
                </a:path>
                <a:path w="812800" h="300355" extrusionOk="0">
                  <a:moveTo>
                    <a:pt x="738139" y="268516"/>
                  </a:moveTo>
                  <a:lnTo>
                    <a:pt x="685952" y="268516"/>
                  </a:lnTo>
                  <a:lnTo>
                    <a:pt x="696978" y="281251"/>
                  </a:lnTo>
                  <a:lnTo>
                    <a:pt x="710333" y="290999"/>
                  </a:lnTo>
                  <a:lnTo>
                    <a:pt x="725426" y="297192"/>
                  </a:lnTo>
                  <a:lnTo>
                    <a:pt x="741946" y="299377"/>
                  </a:lnTo>
                  <a:lnTo>
                    <a:pt x="769514" y="293108"/>
                  </a:lnTo>
                  <a:lnTo>
                    <a:pt x="792051" y="276024"/>
                  </a:lnTo>
                  <a:lnTo>
                    <a:pt x="795997" y="269455"/>
                  </a:lnTo>
                  <a:lnTo>
                    <a:pt x="741946" y="269455"/>
                  </a:lnTo>
                  <a:lnTo>
                    <a:pt x="738139" y="268516"/>
                  </a:lnTo>
                  <a:close/>
                </a:path>
                <a:path w="812800" h="300355" extrusionOk="0">
                  <a:moveTo>
                    <a:pt x="135064" y="204546"/>
                  </a:moveTo>
                  <a:lnTo>
                    <a:pt x="118541" y="204546"/>
                  </a:lnTo>
                  <a:lnTo>
                    <a:pt x="111859" y="211747"/>
                  </a:lnTo>
                  <a:lnTo>
                    <a:pt x="111836" y="220027"/>
                  </a:lnTo>
                  <a:lnTo>
                    <a:pt x="108613" y="239475"/>
                  </a:lnTo>
                  <a:lnTo>
                    <a:pt x="99831" y="255379"/>
                  </a:lnTo>
                  <a:lnTo>
                    <a:pt x="86815" y="266113"/>
                  </a:lnTo>
                  <a:lnTo>
                    <a:pt x="70891" y="270052"/>
                  </a:lnTo>
                  <a:lnTo>
                    <a:pt x="125800" y="270052"/>
                  </a:lnTo>
                  <a:lnTo>
                    <a:pt x="126822" y="268858"/>
                  </a:lnTo>
                  <a:lnTo>
                    <a:pt x="179732" y="268858"/>
                  </a:lnTo>
                  <a:lnTo>
                    <a:pt x="166796" y="265677"/>
                  </a:lnTo>
                  <a:lnTo>
                    <a:pt x="141882" y="219735"/>
                  </a:lnTo>
                  <a:lnTo>
                    <a:pt x="141757" y="210705"/>
                  </a:lnTo>
                  <a:lnTo>
                    <a:pt x="135064" y="204546"/>
                  </a:lnTo>
                  <a:close/>
                </a:path>
                <a:path w="812800" h="300355" extrusionOk="0">
                  <a:moveTo>
                    <a:pt x="246900" y="204317"/>
                  </a:moveTo>
                  <a:lnTo>
                    <a:pt x="230377" y="204317"/>
                  </a:lnTo>
                  <a:lnTo>
                    <a:pt x="223743" y="211480"/>
                  </a:lnTo>
                  <a:lnTo>
                    <a:pt x="223647" y="220027"/>
                  </a:lnTo>
                  <a:lnTo>
                    <a:pt x="220460" y="239168"/>
                  </a:lnTo>
                  <a:lnTo>
                    <a:pt x="211674" y="254998"/>
                  </a:lnTo>
                  <a:lnTo>
                    <a:pt x="198653" y="265677"/>
                  </a:lnTo>
                  <a:lnTo>
                    <a:pt x="182727" y="269595"/>
                  </a:lnTo>
                  <a:lnTo>
                    <a:pt x="237754" y="269595"/>
                  </a:lnTo>
                  <a:lnTo>
                    <a:pt x="238607" y="268604"/>
                  </a:lnTo>
                  <a:lnTo>
                    <a:pt x="290968" y="268604"/>
                  </a:lnTo>
                  <a:lnTo>
                    <a:pt x="278687" y="265579"/>
                  </a:lnTo>
                  <a:lnTo>
                    <a:pt x="253641" y="218960"/>
                  </a:lnTo>
                  <a:lnTo>
                    <a:pt x="253537" y="210413"/>
                  </a:lnTo>
                  <a:lnTo>
                    <a:pt x="246900" y="204317"/>
                  </a:lnTo>
                  <a:close/>
                </a:path>
                <a:path w="812800" h="300355" extrusionOk="0">
                  <a:moveTo>
                    <a:pt x="358762" y="204254"/>
                  </a:moveTo>
                  <a:lnTo>
                    <a:pt x="342239" y="204254"/>
                  </a:lnTo>
                  <a:lnTo>
                    <a:pt x="335558" y="211480"/>
                  </a:lnTo>
                  <a:lnTo>
                    <a:pt x="335502" y="220027"/>
                  </a:lnTo>
                  <a:lnTo>
                    <a:pt x="332402" y="238616"/>
                  </a:lnTo>
                  <a:lnTo>
                    <a:pt x="332283" y="239168"/>
                  </a:lnTo>
                  <a:lnTo>
                    <a:pt x="323548" y="254884"/>
                  </a:lnTo>
                  <a:lnTo>
                    <a:pt x="310509" y="265579"/>
                  </a:lnTo>
                  <a:lnTo>
                    <a:pt x="294576" y="269493"/>
                  </a:lnTo>
                  <a:lnTo>
                    <a:pt x="349622" y="269493"/>
                  </a:lnTo>
                  <a:lnTo>
                    <a:pt x="350443" y="268541"/>
                  </a:lnTo>
                  <a:lnTo>
                    <a:pt x="402655" y="268541"/>
                  </a:lnTo>
                  <a:lnTo>
                    <a:pt x="390471" y="265524"/>
                  </a:lnTo>
                  <a:lnTo>
                    <a:pt x="377463" y="254739"/>
                  </a:lnTo>
                  <a:lnTo>
                    <a:pt x="368687" y="238616"/>
                  </a:lnTo>
                  <a:lnTo>
                    <a:pt x="365513" y="218960"/>
                  </a:lnTo>
                  <a:lnTo>
                    <a:pt x="365454" y="210413"/>
                  </a:lnTo>
                  <a:lnTo>
                    <a:pt x="358762" y="204254"/>
                  </a:lnTo>
                  <a:close/>
                </a:path>
                <a:path w="812800" h="300355" extrusionOk="0">
                  <a:moveTo>
                    <a:pt x="470611" y="204254"/>
                  </a:moveTo>
                  <a:lnTo>
                    <a:pt x="454088" y="204254"/>
                  </a:lnTo>
                  <a:lnTo>
                    <a:pt x="447382" y="211480"/>
                  </a:lnTo>
                  <a:lnTo>
                    <a:pt x="447334" y="220027"/>
                  </a:lnTo>
                  <a:lnTo>
                    <a:pt x="444233" y="238634"/>
                  </a:lnTo>
                  <a:lnTo>
                    <a:pt x="406412" y="269468"/>
                  </a:lnTo>
                  <a:lnTo>
                    <a:pt x="461457" y="269455"/>
                  </a:lnTo>
                  <a:lnTo>
                    <a:pt x="462267" y="268516"/>
                  </a:lnTo>
                  <a:lnTo>
                    <a:pt x="514454" y="268516"/>
                  </a:lnTo>
                  <a:lnTo>
                    <a:pt x="502335" y="265524"/>
                  </a:lnTo>
                  <a:lnTo>
                    <a:pt x="489315" y="254739"/>
                  </a:lnTo>
                  <a:lnTo>
                    <a:pt x="480528" y="238616"/>
                  </a:lnTo>
                  <a:lnTo>
                    <a:pt x="477351" y="218960"/>
                  </a:lnTo>
                  <a:lnTo>
                    <a:pt x="477304" y="210413"/>
                  </a:lnTo>
                  <a:lnTo>
                    <a:pt x="470611" y="204254"/>
                  </a:lnTo>
                  <a:close/>
                </a:path>
                <a:path w="812800" h="300355" extrusionOk="0">
                  <a:moveTo>
                    <a:pt x="582447" y="204254"/>
                  </a:moveTo>
                  <a:lnTo>
                    <a:pt x="565924" y="204254"/>
                  </a:lnTo>
                  <a:lnTo>
                    <a:pt x="559231" y="211480"/>
                  </a:lnTo>
                  <a:lnTo>
                    <a:pt x="559183" y="220027"/>
                  </a:lnTo>
                  <a:lnTo>
                    <a:pt x="556071" y="238681"/>
                  </a:lnTo>
                  <a:lnTo>
                    <a:pt x="518261" y="269455"/>
                  </a:lnTo>
                  <a:lnTo>
                    <a:pt x="573293" y="269455"/>
                  </a:lnTo>
                  <a:lnTo>
                    <a:pt x="574103" y="268516"/>
                  </a:lnTo>
                  <a:lnTo>
                    <a:pt x="626291" y="268516"/>
                  </a:lnTo>
                  <a:lnTo>
                    <a:pt x="614173" y="265524"/>
                  </a:lnTo>
                  <a:lnTo>
                    <a:pt x="601157" y="254739"/>
                  </a:lnTo>
                  <a:lnTo>
                    <a:pt x="592375" y="238616"/>
                  </a:lnTo>
                  <a:lnTo>
                    <a:pt x="589200" y="218960"/>
                  </a:lnTo>
                  <a:lnTo>
                    <a:pt x="589152" y="210413"/>
                  </a:lnTo>
                  <a:lnTo>
                    <a:pt x="582447" y="204254"/>
                  </a:lnTo>
                  <a:close/>
                </a:path>
                <a:path w="812800" h="300355" extrusionOk="0">
                  <a:moveTo>
                    <a:pt x="694283" y="204254"/>
                  </a:moveTo>
                  <a:lnTo>
                    <a:pt x="677773" y="204254"/>
                  </a:lnTo>
                  <a:lnTo>
                    <a:pt x="671067" y="211480"/>
                  </a:lnTo>
                  <a:lnTo>
                    <a:pt x="671019" y="220027"/>
                  </a:lnTo>
                  <a:lnTo>
                    <a:pt x="667907" y="238681"/>
                  </a:lnTo>
                  <a:lnTo>
                    <a:pt x="630097" y="269455"/>
                  </a:lnTo>
                  <a:lnTo>
                    <a:pt x="685141" y="269455"/>
                  </a:lnTo>
                  <a:lnTo>
                    <a:pt x="685952" y="268516"/>
                  </a:lnTo>
                  <a:lnTo>
                    <a:pt x="738139" y="268516"/>
                  </a:lnTo>
                  <a:lnTo>
                    <a:pt x="726020" y="265524"/>
                  </a:lnTo>
                  <a:lnTo>
                    <a:pt x="713000" y="254739"/>
                  </a:lnTo>
                  <a:lnTo>
                    <a:pt x="704213" y="238616"/>
                  </a:lnTo>
                  <a:lnTo>
                    <a:pt x="701036" y="218960"/>
                  </a:lnTo>
                  <a:lnTo>
                    <a:pt x="700989" y="210413"/>
                  </a:lnTo>
                  <a:lnTo>
                    <a:pt x="694283" y="204254"/>
                  </a:lnTo>
                  <a:close/>
                </a:path>
                <a:path w="812800" h="300355" extrusionOk="0">
                  <a:moveTo>
                    <a:pt x="812625" y="214629"/>
                  </a:moveTo>
                  <a:lnTo>
                    <a:pt x="797661" y="214629"/>
                  </a:lnTo>
                  <a:lnTo>
                    <a:pt x="782789" y="217131"/>
                  </a:lnTo>
                  <a:lnTo>
                    <a:pt x="782855" y="220027"/>
                  </a:lnTo>
                  <a:lnTo>
                    <a:pt x="779745" y="238681"/>
                  </a:lnTo>
                  <a:lnTo>
                    <a:pt x="741946" y="269455"/>
                  </a:lnTo>
                  <a:lnTo>
                    <a:pt x="795997" y="269455"/>
                  </a:lnTo>
                  <a:lnTo>
                    <a:pt x="807258" y="250706"/>
                  </a:lnTo>
                  <a:lnTo>
                    <a:pt x="812785" y="220027"/>
                  </a:lnTo>
                  <a:lnTo>
                    <a:pt x="812678" y="215620"/>
                  </a:lnTo>
                  <a:lnTo>
                    <a:pt x="812625" y="214629"/>
                  </a:lnTo>
                  <a:close/>
                </a:path>
                <a:path w="812800" h="300355" extrusionOk="0">
                  <a:moveTo>
                    <a:pt x="765899" y="29921"/>
                  </a:moveTo>
                  <a:lnTo>
                    <a:pt x="734999" y="29921"/>
                  </a:lnTo>
                  <a:lnTo>
                    <a:pt x="777455" y="199643"/>
                  </a:lnTo>
                  <a:lnTo>
                    <a:pt x="777722" y="200444"/>
                  </a:lnTo>
                  <a:lnTo>
                    <a:pt x="778052" y="201231"/>
                  </a:lnTo>
                  <a:lnTo>
                    <a:pt x="782350" y="210705"/>
                  </a:lnTo>
                  <a:lnTo>
                    <a:pt x="782473" y="211772"/>
                  </a:lnTo>
                  <a:lnTo>
                    <a:pt x="782739" y="215671"/>
                  </a:lnTo>
                  <a:lnTo>
                    <a:pt x="797661" y="214629"/>
                  </a:lnTo>
                  <a:lnTo>
                    <a:pt x="812625" y="214629"/>
                  </a:lnTo>
                  <a:lnTo>
                    <a:pt x="812596" y="213728"/>
                  </a:lnTo>
                  <a:lnTo>
                    <a:pt x="811872" y="203403"/>
                  </a:lnTo>
                  <a:lnTo>
                    <a:pt x="806615" y="191795"/>
                  </a:lnTo>
                  <a:lnTo>
                    <a:pt x="765899" y="29921"/>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8" name="Google Shape;288;p25"/>
            <p:cNvSpPr/>
            <p:nvPr/>
          </p:nvSpPr>
          <p:spPr>
            <a:xfrm>
              <a:off x="3516345" y="681711"/>
              <a:ext cx="229870" cy="267970"/>
            </a:xfrm>
            <a:custGeom>
              <a:avLst/>
              <a:gdLst/>
              <a:ahLst/>
              <a:cxnLst/>
              <a:rect l="l" t="t" r="r" b="b"/>
              <a:pathLst>
                <a:path w="229870" h="267969" extrusionOk="0">
                  <a:moveTo>
                    <a:pt x="127800" y="0"/>
                  </a:moveTo>
                  <a:lnTo>
                    <a:pt x="101612" y="0"/>
                  </a:lnTo>
                  <a:lnTo>
                    <a:pt x="62102" y="7498"/>
                  </a:lnTo>
                  <a:lnTo>
                    <a:pt x="29798" y="27935"/>
                  </a:lnTo>
                  <a:lnTo>
                    <a:pt x="7999" y="58223"/>
                  </a:lnTo>
                  <a:lnTo>
                    <a:pt x="0" y="95275"/>
                  </a:lnTo>
                  <a:lnTo>
                    <a:pt x="0" y="267436"/>
                  </a:lnTo>
                  <a:lnTo>
                    <a:pt x="29921" y="267436"/>
                  </a:lnTo>
                  <a:lnTo>
                    <a:pt x="29921" y="95275"/>
                  </a:lnTo>
                  <a:lnTo>
                    <a:pt x="35565" y="69863"/>
                  </a:lnTo>
                  <a:lnTo>
                    <a:pt x="50946" y="49087"/>
                  </a:lnTo>
                  <a:lnTo>
                    <a:pt x="73737" y="35066"/>
                  </a:lnTo>
                  <a:lnTo>
                    <a:pt x="101612" y="29921"/>
                  </a:lnTo>
                  <a:lnTo>
                    <a:pt x="201047" y="29921"/>
                  </a:lnTo>
                  <a:lnTo>
                    <a:pt x="199618" y="27935"/>
                  </a:lnTo>
                  <a:lnTo>
                    <a:pt x="167315" y="7498"/>
                  </a:lnTo>
                  <a:lnTo>
                    <a:pt x="127800" y="0"/>
                  </a:lnTo>
                  <a:close/>
                </a:path>
                <a:path w="229870" h="267969" extrusionOk="0">
                  <a:moveTo>
                    <a:pt x="201047" y="29921"/>
                  </a:moveTo>
                  <a:lnTo>
                    <a:pt x="127800" y="29921"/>
                  </a:lnTo>
                  <a:lnTo>
                    <a:pt x="155675" y="35066"/>
                  </a:lnTo>
                  <a:lnTo>
                    <a:pt x="178466" y="49087"/>
                  </a:lnTo>
                  <a:lnTo>
                    <a:pt x="193847" y="69863"/>
                  </a:lnTo>
                  <a:lnTo>
                    <a:pt x="199491" y="95275"/>
                  </a:lnTo>
                  <a:lnTo>
                    <a:pt x="199491" y="267436"/>
                  </a:lnTo>
                  <a:lnTo>
                    <a:pt x="229412" y="267436"/>
                  </a:lnTo>
                  <a:lnTo>
                    <a:pt x="229412" y="95275"/>
                  </a:lnTo>
                  <a:lnTo>
                    <a:pt x="221415" y="58223"/>
                  </a:lnTo>
                  <a:lnTo>
                    <a:pt x="201047" y="29921"/>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9" name="Google Shape;289;p25"/>
            <p:cNvSpPr/>
            <p:nvPr/>
          </p:nvSpPr>
          <p:spPr>
            <a:xfrm>
              <a:off x="3357635" y="334779"/>
              <a:ext cx="522605" cy="0"/>
            </a:xfrm>
            <a:custGeom>
              <a:avLst/>
              <a:gdLst/>
              <a:ahLst/>
              <a:cxnLst/>
              <a:rect l="l" t="t" r="r" b="b"/>
              <a:pathLst>
                <a:path w="522604" h="120000" extrusionOk="0">
                  <a:moveTo>
                    <a:pt x="0" y="0"/>
                  </a:moveTo>
                  <a:lnTo>
                    <a:pt x="521995" y="0"/>
                  </a:lnTo>
                </a:path>
              </a:pathLst>
            </a:custGeom>
            <a:no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90" name="Google Shape;290;p25"/>
          <p:cNvGrpSpPr/>
          <p:nvPr/>
        </p:nvGrpSpPr>
        <p:grpSpPr>
          <a:xfrm>
            <a:off x="1922250" y="3093596"/>
            <a:ext cx="1125855" cy="1740950"/>
            <a:chOff x="2162018" y="2966420"/>
            <a:chExt cx="1125855" cy="1740950"/>
          </a:xfrm>
        </p:grpSpPr>
        <p:sp>
          <p:nvSpPr>
            <p:cNvPr id="291" name="Google Shape;291;p25"/>
            <p:cNvSpPr txBox="1"/>
            <p:nvPr/>
          </p:nvSpPr>
          <p:spPr>
            <a:xfrm>
              <a:off x="2192380" y="4386769"/>
              <a:ext cx="1065130" cy="320601"/>
            </a:xfrm>
            <a:prstGeom prst="rect">
              <a:avLst/>
            </a:prstGeom>
            <a:noFill/>
            <a:ln>
              <a:noFill/>
            </a:ln>
          </p:spPr>
          <p:txBody>
            <a:bodyPr spcFirstLastPara="1" wrap="square" lIns="0" tIns="12700" rIns="0" bIns="0" anchor="t" anchorCtr="0">
              <a:noAutofit/>
            </a:bodyPr>
            <a:lstStyle/>
            <a:p>
              <a:pPr marL="302895" marR="5080" lvl="0" indent="-29083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6A6A6"/>
                  </a:solidFill>
                  <a:latin typeface="Arial" panose="020B0604020202020204"/>
                  <a:ea typeface="Arial" panose="020B0604020202020204"/>
                  <a:cs typeface="Arial" panose="020B0604020202020204"/>
                  <a:sym typeface="Arial" panose="020B0604020202020204"/>
                </a:rPr>
                <a:t>迟发货率</a:t>
              </a:r>
              <a:endParaRPr sz="2000" b="1" i="0" u="none" strike="noStrike" cap="none">
                <a:solidFill>
                  <a:srgbClr val="A6A6A6"/>
                </a:solidFill>
                <a:latin typeface="Arial" panose="020B0604020202020204"/>
                <a:ea typeface="Arial" panose="020B0604020202020204"/>
                <a:cs typeface="Arial" panose="020B0604020202020204"/>
                <a:sym typeface="Arial" panose="020B0604020202020204"/>
              </a:endParaRPr>
            </a:p>
          </p:txBody>
        </p:sp>
        <p:sp>
          <p:nvSpPr>
            <p:cNvPr id="292" name="Google Shape;292;p25"/>
            <p:cNvSpPr/>
            <p:nvPr/>
          </p:nvSpPr>
          <p:spPr>
            <a:xfrm>
              <a:off x="2162018" y="2966420"/>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chemeClr val="lt1"/>
            </a:solidFill>
            <a:ln w="44450" cap="flat" cmpd="sng">
              <a:solidFill>
                <a:srgbClr val="A6A6A6"/>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93" name="Google Shape;293;p25" descr="秒表"/>
            <p:cNvPicPr preferRelativeResize="0"/>
            <p:nvPr/>
          </p:nvPicPr>
          <p:blipFill rotWithShape="1">
            <a:blip r:embed="rId1"/>
            <a:srcRect/>
            <a:stretch>
              <a:fillRect/>
            </a:stretch>
          </p:blipFill>
          <p:spPr>
            <a:xfrm>
              <a:off x="2267745" y="3060267"/>
              <a:ext cx="914400" cy="914400"/>
            </a:xfrm>
            <a:prstGeom prst="rect">
              <a:avLst/>
            </a:prstGeom>
            <a:noFill/>
            <a:ln>
              <a:noFill/>
            </a:ln>
          </p:spPr>
        </p:pic>
      </p:grpSp>
      <p:grpSp>
        <p:nvGrpSpPr>
          <p:cNvPr id="294" name="Google Shape;294;p25"/>
          <p:cNvGrpSpPr/>
          <p:nvPr/>
        </p:nvGrpSpPr>
        <p:grpSpPr>
          <a:xfrm>
            <a:off x="4690475" y="3091800"/>
            <a:ext cx="1125855" cy="1740951"/>
            <a:chOff x="5141018" y="2898843"/>
            <a:chExt cx="1125855" cy="1740951"/>
          </a:xfrm>
        </p:grpSpPr>
        <p:grpSp>
          <p:nvGrpSpPr>
            <p:cNvPr id="295" name="Google Shape;295;p25"/>
            <p:cNvGrpSpPr/>
            <p:nvPr/>
          </p:nvGrpSpPr>
          <p:grpSpPr>
            <a:xfrm>
              <a:off x="5141018" y="2898843"/>
              <a:ext cx="1125855" cy="1740951"/>
              <a:chOff x="5161299" y="2659528"/>
              <a:chExt cx="1125855" cy="1740951"/>
            </a:xfrm>
          </p:grpSpPr>
          <p:sp>
            <p:nvSpPr>
              <p:cNvPr id="296" name="Google Shape;296;p25"/>
              <p:cNvSpPr txBox="1"/>
              <p:nvPr/>
            </p:nvSpPr>
            <p:spPr>
              <a:xfrm>
                <a:off x="5177364" y="4079878"/>
                <a:ext cx="1093723" cy="32060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5A5A5"/>
                    </a:solidFill>
                    <a:latin typeface="Arial" panose="020B0604020202020204"/>
                    <a:ea typeface="Arial" panose="020B0604020202020204"/>
                    <a:cs typeface="Arial" panose="020B0604020202020204"/>
                    <a:sym typeface="Arial" panose="020B0604020202020204"/>
                  </a:rPr>
                  <a:t>未完成率</a:t>
                </a:r>
                <a:endParaRPr sz="2000" b="1" i="0" u="none" strike="noStrike" cap="none">
                  <a:solidFill>
                    <a:srgbClr val="A5A5A5"/>
                  </a:solidFill>
                  <a:latin typeface="Arial" panose="020B0604020202020204"/>
                  <a:ea typeface="Arial" panose="020B0604020202020204"/>
                  <a:cs typeface="Arial" panose="020B0604020202020204"/>
                  <a:sym typeface="Arial" panose="020B0604020202020204"/>
                </a:endParaRPr>
              </a:p>
            </p:txBody>
          </p:sp>
          <p:sp>
            <p:nvSpPr>
              <p:cNvPr id="297" name="Google Shape;297;p25"/>
              <p:cNvSpPr/>
              <p:nvPr/>
            </p:nvSpPr>
            <p:spPr>
              <a:xfrm>
                <a:off x="5161299" y="2659528"/>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pic>
          <p:nvPicPr>
            <p:cNvPr id="298" name="Google Shape;298;p25" descr="旗帜"/>
            <p:cNvPicPr preferRelativeResize="0"/>
            <p:nvPr/>
          </p:nvPicPr>
          <p:blipFill rotWithShape="1">
            <a:blip r:embed="rId2"/>
            <a:srcRect/>
            <a:stretch>
              <a:fillRect/>
            </a:stretch>
          </p:blipFill>
          <p:spPr>
            <a:xfrm>
              <a:off x="5357483" y="3102623"/>
              <a:ext cx="790334" cy="790334"/>
            </a:xfrm>
            <a:prstGeom prst="rect">
              <a:avLst/>
            </a:prstGeom>
            <a:noFill/>
            <a:ln>
              <a:noFill/>
            </a:ln>
          </p:spPr>
        </p:pic>
      </p:grpSp>
      <p:grpSp>
        <p:nvGrpSpPr>
          <p:cNvPr id="299" name="Google Shape;299;p25"/>
          <p:cNvGrpSpPr/>
          <p:nvPr/>
        </p:nvGrpSpPr>
        <p:grpSpPr>
          <a:xfrm>
            <a:off x="7282223" y="3091801"/>
            <a:ext cx="1544007" cy="1740949"/>
            <a:chOff x="7509972" y="2836931"/>
            <a:chExt cx="1544007" cy="1740949"/>
          </a:xfrm>
        </p:grpSpPr>
        <p:grpSp>
          <p:nvGrpSpPr>
            <p:cNvPr id="300" name="Google Shape;300;p25"/>
            <p:cNvGrpSpPr/>
            <p:nvPr/>
          </p:nvGrpSpPr>
          <p:grpSpPr>
            <a:xfrm>
              <a:off x="7509972" y="2836931"/>
              <a:ext cx="1544007" cy="1740949"/>
              <a:chOff x="9967151" y="2147527"/>
              <a:chExt cx="1544007" cy="1740949"/>
            </a:xfrm>
          </p:grpSpPr>
          <p:sp>
            <p:nvSpPr>
              <p:cNvPr id="301" name="Google Shape;301;p25"/>
              <p:cNvSpPr txBox="1"/>
              <p:nvPr/>
            </p:nvSpPr>
            <p:spPr>
              <a:xfrm>
                <a:off x="9967151" y="3567875"/>
                <a:ext cx="1544007" cy="320601"/>
              </a:xfrm>
              <a:prstGeom prst="rect">
                <a:avLst/>
              </a:prstGeom>
              <a:noFill/>
              <a:ln>
                <a:noFill/>
              </a:ln>
            </p:spPr>
            <p:txBody>
              <a:bodyPr spcFirstLastPara="1" wrap="square" lIns="0" tIns="12700" rIns="0" bIns="0"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F25D39"/>
                    </a:solidFill>
                    <a:latin typeface="Arial" panose="020B0604020202020204"/>
                    <a:ea typeface="Arial" panose="020B0604020202020204"/>
                    <a:cs typeface="Arial" panose="020B0604020202020204"/>
                    <a:sym typeface="Arial" panose="020B0604020202020204"/>
                  </a:rPr>
                  <a:t>违反上架规则</a:t>
                </a:r>
                <a:endParaRPr sz="2000" b="1" i="0" u="none" strike="noStrike" cap="none">
                  <a:solidFill>
                    <a:srgbClr val="F25D39"/>
                  </a:solidFill>
                  <a:latin typeface="Arial" panose="020B0604020202020204"/>
                  <a:ea typeface="Arial" panose="020B0604020202020204"/>
                  <a:cs typeface="Arial" panose="020B0604020202020204"/>
                  <a:sym typeface="Arial" panose="020B0604020202020204"/>
                </a:endParaRPr>
              </a:p>
            </p:txBody>
          </p:sp>
          <p:sp>
            <p:nvSpPr>
              <p:cNvPr id="302" name="Google Shape;302;p25"/>
              <p:cNvSpPr/>
              <p:nvPr/>
            </p:nvSpPr>
            <p:spPr>
              <a:xfrm>
                <a:off x="10176228" y="2147527"/>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F25D3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pic>
          <p:nvPicPr>
            <p:cNvPr id="303" name="Google Shape;303;p25" descr="合同"/>
            <p:cNvPicPr preferRelativeResize="0"/>
            <p:nvPr/>
          </p:nvPicPr>
          <p:blipFill rotWithShape="1">
            <a:blip r:embed="rId3"/>
            <a:srcRect/>
            <a:stretch>
              <a:fillRect/>
            </a:stretch>
          </p:blipFill>
          <p:spPr>
            <a:xfrm>
              <a:off x="7897513" y="2996937"/>
              <a:ext cx="773171" cy="773171"/>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6"/>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0" name="Google Shape;310;p26"/>
          <p:cNvSpPr txBox="1">
            <a:spLocks noGrp="1"/>
          </p:cNvSpPr>
          <p:nvPr>
            <p:ph type="title"/>
          </p:nvPr>
        </p:nvSpPr>
        <p:spPr>
          <a:xfrm>
            <a:off x="366178" y="250939"/>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SzPts val="2800"/>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刊登侵权商品</a:t>
            </a:r>
            <a:endParaRPr sz="2800" b="1">
              <a:solidFill>
                <a:srgbClr val="F15C39"/>
              </a:solidFill>
              <a:latin typeface="Arial" panose="020B0604020202020204"/>
              <a:ea typeface="Arial" panose="020B0604020202020204"/>
              <a:cs typeface="Arial" panose="020B0604020202020204"/>
              <a:sym typeface="Arial" panose="020B0604020202020204"/>
            </a:endParaRPr>
          </a:p>
        </p:txBody>
      </p:sp>
      <p:sp>
        <p:nvSpPr>
          <p:cNvPr id="311" name="Google Shape;311;p26"/>
          <p:cNvSpPr/>
          <p:nvPr/>
        </p:nvSpPr>
        <p:spPr>
          <a:xfrm>
            <a:off x="506186" y="1527108"/>
            <a:ext cx="7883817" cy="419294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在虾皮上贩卖侵权商品是被严格禁止并且商品将会被直接移除。侵权商品指的是，高度模仿特定品牌并意图欺骗或诈骗买家之商品，包含以下几项特点：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1"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 特定品牌的假货或复制品</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1"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 特定品牌未曾制造的商品</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1"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 商品本身、包装或任何商品相关物上标示的商标并未获得合法授权</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1"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 商品具有与特定品牌非常相似的特征(例如：复制或模仿特定品牌的logo)， 但未获得注册商标人的授权</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312" name="Google Shape;312;p26"/>
          <p:cNvPicPr preferRelativeResize="0"/>
          <p:nvPr/>
        </p:nvPicPr>
        <p:blipFill rotWithShape="1">
          <a:blip r:embed="rId1"/>
          <a:srcRect/>
          <a:stretch>
            <a:fillRect/>
          </a:stretch>
        </p:blipFill>
        <p:spPr>
          <a:xfrm>
            <a:off x="9075829" y="664050"/>
            <a:ext cx="3446473" cy="5207632"/>
          </a:xfrm>
          <a:prstGeom prst="rect">
            <a:avLst/>
          </a:prstGeom>
          <a:noFill/>
          <a:ln>
            <a:noFill/>
          </a:ln>
          <a:effectLst>
            <a:outerShdw blurRad="292100" dist="139700" dir="2700000" algn="tl" rotWithShape="0">
              <a:srgbClr val="333333">
                <a:alpha val="64313"/>
              </a:srgbClr>
            </a:outerShdw>
          </a:effectLst>
        </p:spPr>
      </p:pic>
      <p:sp>
        <p:nvSpPr>
          <p:cNvPr id="313" name="Google Shape;313;p26"/>
          <p:cNvSpPr/>
          <p:nvPr/>
        </p:nvSpPr>
        <p:spPr>
          <a:xfrm>
            <a:off x="9075829" y="5871682"/>
            <a:ext cx="3683428" cy="8617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Arial" panose="020B0604020202020204"/>
                <a:ea typeface="Arial" panose="020B0604020202020204"/>
                <a:cs typeface="Arial" panose="020B0604020202020204"/>
                <a:sym typeface="Arial" panose="020B0604020202020204"/>
              </a:rPr>
              <a:t>使用未经合法授权的注册商标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Arial" panose="020B0604020202020204"/>
                <a:ea typeface="Arial" panose="020B0604020202020204"/>
                <a:cs typeface="Arial" panose="020B0604020202020204"/>
                <a:sym typeface="Arial" panose="020B0604020202020204"/>
              </a:rPr>
              <a:t>(例如：Nike的logo) </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7"/>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0" name="Google Shape;320;p27"/>
          <p:cNvSpPr txBox="1">
            <a:spLocks noGrp="1"/>
          </p:cNvSpPr>
          <p:nvPr>
            <p:ph type="title"/>
          </p:nvPr>
        </p:nvSpPr>
        <p:spPr>
          <a:xfrm>
            <a:off x="366178" y="250939"/>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SzPts val="2800"/>
              <a:buNone/>
            </a:pPr>
            <a:r>
              <a:rPr lang="zh-CN" sz="2800" b="1">
                <a:solidFill>
                  <a:srgbClr val="F15C39"/>
                </a:solidFill>
                <a:latin typeface="Arial" panose="020B0604020202020204"/>
                <a:ea typeface="Arial" panose="020B0604020202020204"/>
                <a:cs typeface="Arial" panose="020B0604020202020204"/>
                <a:sym typeface="Arial" panose="020B0604020202020204"/>
              </a:rPr>
              <a:t>刊登重复商品 </a:t>
            </a:r>
            <a:endParaRPr sz="2800" b="1">
              <a:solidFill>
                <a:srgbClr val="F15C39"/>
              </a:solidFill>
              <a:latin typeface="Arial" panose="020B0604020202020204"/>
              <a:ea typeface="Arial" panose="020B0604020202020204"/>
              <a:cs typeface="Arial" panose="020B0604020202020204"/>
              <a:sym typeface="Arial" panose="020B0604020202020204"/>
            </a:endParaRPr>
          </a:p>
        </p:txBody>
      </p:sp>
      <p:sp>
        <p:nvSpPr>
          <p:cNvPr id="321" name="Google Shape;321;p27"/>
          <p:cNvSpPr/>
          <p:nvPr/>
        </p:nvSpPr>
        <p:spPr>
          <a:xfrm>
            <a:off x="366178" y="785152"/>
            <a:ext cx="12817559" cy="594319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Arial" panose="020B0604020202020204"/>
              <a:buNone/>
            </a:pPr>
            <a:endPar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1200"/>
              </a:spcBef>
              <a:spcAft>
                <a:spcPts val="0"/>
              </a:spcAft>
              <a:buClr>
                <a:srgbClr val="000000"/>
              </a:buClr>
              <a:buSzPts val="24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刊登重复商品的定义为：</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lvl="0">
              <a:lnSpc>
                <a:spcPct val="150000"/>
              </a:lnSpc>
              <a:spcBef>
                <a:spcPts val="1200"/>
              </a:spcBef>
              <a:buSzPts val="2400"/>
            </a:pPr>
            <a:r>
              <a:rPr lang="zh-CN" altLang="en-US" sz="2000" dirty="0">
                <a:solidFill>
                  <a:schemeClr val="dk1"/>
                </a:solidFill>
              </a:rPr>
              <a:t>重复刊登是指将各项信息完全相同，或者重要属性完全相同或高度相似的产品进行多次刊登。刊登的产品之间必须有显著的区别（如图片，标题，价格，属性，描述等），否则将被视为重复刊登的产品。</a:t>
            </a:r>
            <a:endParaRPr lang="en-US" altLang="zh-CN" sz="2000" dirty="0">
              <a:solidFill>
                <a:schemeClr val="dk1"/>
              </a:solidFill>
            </a:endParaRPr>
          </a:p>
          <a:p>
            <a:pPr lvl="0">
              <a:lnSpc>
                <a:spcPct val="150000"/>
              </a:lnSpc>
              <a:spcBef>
                <a:spcPts val="1200"/>
              </a:spcBef>
              <a:buSzPts val="2400"/>
            </a:pPr>
            <a:endParaRPr lang="en-US" altLang="zh-CN" sz="2400" dirty="0">
              <a:solidFill>
                <a:schemeClr val="dk1"/>
              </a:solidFill>
            </a:endParaRPr>
          </a:p>
          <a:p>
            <a:pPr lvl="0">
              <a:lnSpc>
                <a:spcPct val="150000"/>
              </a:lnSpc>
              <a:spcBef>
                <a:spcPts val="1200"/>
              </a:spcBef>
              <a:buSzPts val="2400"/>
            </a:pPr>
            <a:r>
              <a:rPr lang="zh-CN" altLang="en-US" sz="2000" dirty="0">
                <a:solidFill>
                  <a:schemeClr val="dk1"/>
                </a:solidFill>
              </a:rPr>
              <a:t>相同卖家的店铺之间重复刊登的商品和不同卖家之间重复刊登的商品将被平台删除和给予罚分。</a:t>
            </a:r>
            <a:endParaRPr lang="en-US" alt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1200"/>
              </a:spcBef>
              <a:spcAft>
                <a:spcPts val="0"/>
              </a:spcAft>
              <a:buClr>
                <a:srgbClr val="000000"/>
              </a:buClr>
              <a:buSzPts val="24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这么做是为了确保每个买家都能有最佳的浏览体验，避免卖家不当的主导在虾皮上搜寻的结果。</a:t>
            </a:r>
            <a:endPar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8"/>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8" name="Google Shape;328;p28"/>
          <p:cNvSpPr txBox="1">
            <a:spLocks noGrp="1"/>
          </p:cNvSpPr>
          <p:nvPr>
            <p:ph type="title"/>
          </p:nvPr>
        </p:nvSpPr>
        <p:spPr>
          <a:xfrm>
            <a:off x="507692" y="1317739"/>
            <a:ext cx="10409195" cy="936154"/>
          </a:xfrm>
          <a:prstGeom prst="rect">
            <a:avLst/>
          </a:prstGeom>
          <a:noFill/>
          <a:ln>
            <a:noFill/>
          </a:ln>
        </p:spPr>
        <p:txBody>
          <a:bodyPr spcFirstLastPara="1" wrap="square" lIns="0" tIns="12700" rIns="0" bIns="0" anchor="t" anchorCtr="0">
            <a:noAutofit/>
          </a:bodyPr>
          <a:lstStyle/>
          <a:p>
            <a:pPr lvl="0">
              <a:buSzPts val="2800"/>
            </a:pPr>
            <a:r>
              <a:rPr lang="zh-CN" sz="2800" b="1" dirty="0">
                <a:solidFill>
                  <a:schemeClr val="dk1"/>
                </a:solidFill>
                <a:latin typeface="Arial" panose="020B0604020202020204"/>
                <a:ea typeface="Arial" panose="020B0604020202020204"/>
                <a:cs typeface="Arial" panose="020B0604020202020204"/>
                <a:sym typeface="Arial" panose="020B0604020202020204"/>
              </a:rPr>
              <a:t>1.</a:t>
            </a:r>
            <a:r>
              <a:rPr lang="zh-CN" altLang="en-US" sz="2800" b="1" dirty="0">
                <a:solidFill>
                  <a:schemeClr val="dk1"/>
                </a:solidFill>
              </a:rPr>
              <a:t>卖家在其不同的店铺刊登相同的产品</a:t>
            </a:r>
            <a:br>
              <a:rPr lang="zh-CN" sz="3200" dirty="0">
                <a:solidFill>
                  <a:schemeClr val="dk1"/>
                </a:solidFill>
                <a:latin typeface="Arial" panose="020B0604020202020204"/>
                <a:ea typeface="Arial" panose="020B0604020202020204"/>
                <a:cs typeface="Arial" panose="020B0604020202020204"/>
                <a:sym typeface="Arial" panose="020B0604020202020204"/>
              </a:rPr>
            </a:br>
            <a:endParaRPr sz="32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29" name="Google Shape;329;p28"/>
          <p:cNvSpPr/>
          <p:nvPr/>
        </p:nvSpPr>
        <p:spPr>
          <a:xfrm>
            <a:off x="1091569" y="1654195"/>
            <a:ext cx="10234521" cy="265854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panose="020B0604020202020204"/>
              <a:buNone/>
            </a:pP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lvl="0">
              <a:lnSpc>
                <a:spcPct val="150000"/>
              </a:lnSpc>
              <a:buSzPts val="2400"/>
            </a:pPr>
            <a:r>
              <a:rPr lang="zh-CN" altLang="en-US" sz="2400" dirty="0">
                <a:solidFill>
                  <a:schemeClr val="dk1"/>
                </a:solidFill>
              </a:rPr>
              <a:t>卖家应仅在其一家店铺（而非多家店铺）出售同一件产品。</a:t>
            </a:r>
            <a:endParaRPr lang="zh-CN" altLang="en-US" sz="2400" dirty="0">
              <a:solidFill>
                <a:schemeClr val="dk1"/>
              </a:solidFill>
            </a:endParaRPr>
          </a:p>
          <a:p>
            <a:pPr lvl="0">
              <a:lnSpc>
                <a:spcPct val="150000"/>
              </a:lnSpc>
              <a:buSzPts val="2400"/>
            </a:pPr>
            <a:r>
              <a:rPr lang="zh-CN" altLang="en-US" sz="2400" dirty="0">
                <a:solidFill>
                  <a:schemeClr val="dk1"/>
                </a:solidFill>
              </a:rPr>
              <a:t>对于有严重重复刊登行为的店铺（同一卖家）， </a:t>
            </a:r>
            <a:r>
              <a:rPr lang="en-US" altLang="zh-CN" sz="2400" dirty="0" err="1">
                <a:solidFill>
                  <a:schemeClr val="dk1"/>
                </a:solidFill>
              </a:rPr>
              <a:t>Shopee</a:t>
            </a:r>
            <a:r>
              <a:rPr lang="zh-CN" altLang="en-US" sz="2400" dirty="0">
                <a:solidFill>
                  <a:schemeClr val="dk1"/>
                </a:solidFill>
              </a:rPr>
              <a:t>将保留最初的商店，关闭其余所有店铺。</a:t>
            </a:r>
            <a:endParaRPr lang="zh-CN" altLang="en-US" sz="2400" dirty="0">
              <a:solidFill>
                <a:schemeClr val="dk1"/>
              </a:solidFill>
            </a:endParaRPr>
          </a:p>
        </p:txBody>
      </p:sp>
      <p:sp>
        <p:nvSpPr>
          <p:cNvPr id="330" name="Google Shape;330;p28"/>
          <p:cNvSpPr txBox="1"/>
          <p:nvPr/>
        </p:nvSpPr>
        <p:spPr>
          <a:xfrm>
            <a:off x="410628" y="23968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刊登重复商品 </a:t>
            </a:r>
            <a:endParaRPr sz="2800" b="1"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9"/>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7" name="Google Shape;337;p29"/>
          <p:cNvSpPr txBox="1">
            <a:spLocks noGrp="1"/>
          </p:cNvSpPr>
          <p:nvPr>
            <p:ph type="title"/>
          </p:nvPr>
        </p:nvSpPr>
        <p:spPr>
          <a:xfrm>
            <a:off x="398836" y="1213502"/>
            <a:ext cx="10409195" cy="1428596"/>
          </a:xfrm>
          <a:prstGeom prst="rect">
            <a:avLst/>
          </a:prstGeom>
          <a:noFill/>
          <a:ln>
            <a:noFill/>
          </a:ln>
        </p:spPr>
        <p:txBody>
          <a:bodyPr spcFirstLastPara="1" wrap="square" lIns="0" tIns="12700" rIns="0" bIns="0" anchor="t" anchorCtr="0">
            <a:noAutofit/>
          </a:bodyPr>
          <a:lstStyle/>
          <a:p>
            <a:pPr lvl="0">
              <a:buSzPts val="2800"/>
            </a:pPr>
            <a:r>
              <a:rPr lang="zh-CN" sz="2800" b="1" dirty="0">
                <a:solidFill>
                  <a:schemeClr val="dk1"/>
                </a:solidFill>
                <a:latin typeface="Arial" panose="020B0604020202020204"/>
                <a:ea typeface="Arial" panose="020B0604020202020204"/>
                <a:cs typeface="Arial" panose="020B0604020202020204"/>
                <a:sym typeface="Arial" panose="020B0604020202020204"/>
              </a:rPr>
              <a:t>2.</a:t>
            </a:r>
            <a:r>
              <a:rPr lang="zh-CN" altLang="en-US" sz="2800" b="1" dirty="0">
                <a:solidFill>
                  <a:schemeClr val="dk1"/>
                </a:solidFill>
              </a:rPr>
              <a:t>将相同的产品刊登在不同的类别下</a:t>
            </a:r>
            <a:br>
              <a:rPr lang="zh-CN" altLang="en-US" sz="2800" b="1" dirty="0">
                <a:solidFill>
                  <a:schemeClr val="dk1"/>
                </a:solidFill>
              </a:rPr>
            </a:br>
            <a:br>
              <a:rPr lang="zh-CN" sz="3200" dirty="0">
                <a:solidFill>
                  <a:schemeClr val="dk1"/>
                </a:solidFill>
                <a:latin typeface="Arial" panose="020B0604020202020204"/>
                <a:ea typeface="Arial" panose="020B0604020202020204"/>
                <a:cs typeface="Arial" panose="020B0604020202020204"/>
                <a:sym typeface="Arial" panose="020B0604020202020204"/>
              </a:rPr>
            </a:br>
            <a:br>
              <a:rPr lang="zh-CN" sz="3200" dirty="0">
                <a:solidFill>
                  <a:schemeClr val="dk1"/>
                </a:solidFill>
                <a:latin typeface="Arial" panose="020B0604020202020204"/>
                <a:ea typeface="Arial" panose="020B0604020202020204"/>
                <a:cs typeface="Arial" panose="020B0604020202020204"/>
                <a:sym typeface="Arial" panose="020B0604020202020204"/>
              </a:rPr>
            </a:br>
            <a:endParaRPr sz="32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38" name="Google Shape;338;p29"/>
          <p:cNvSpPr/>
          <p:nvPr/>
        </p:nvSpPr>
        <p:spPr>
          <a:xfrm>
            <a:off x="729368" y="2642098"/>
            <a:ext cx="6242932" cy="250017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Arial" panose="020B0604020202020204"/>
              <a:buNone/>
            </a:pPr>
            <a:r>
              <a:rPr lang="zh-CN"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重复刊登相同的商品在不同类别是被严格禁止的。</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60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举例来说，智能型手表「不应该」同时刊登在「3C→智慧穿戴装置」和「男生包包与配件→手表」的类别当中。</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60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虾皮建议卖家将商品刊登在最具有相关性的类别当中。</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339" name="Google Shape;339;p29"/>
          <p:cNvPicPr preferRelativeResize="0"/>
          <p:nvPr/>
        </p:nvPicPr>
        <p:blipFill rotWithShape="1">
          <a:blip r:embed="rId1"/>
          <a:srcRect/>
          <a:stretch>
            <a:fillRect/>
          </a:stretch>
        </p:blipFill>
        <p:spPr>
          <a:xfrm>
            <a:off x="7202113" y="405997"/>
            <a:ext cx="6029325" cy="5991225"/>
          </a:xfrm>
          <a:prstGeom prst="rect">
            <a:avLst/>
          </a:prstGeom>
          <a:noFill/>
          <a:ln>
            <a:noFill/>
          </a:ln>
        </p:spPr>
      </p:pic>
      <p:sp>
        <p:nvSpPr>
          <p:cNvPr id="340" name="Google Shape;340;p29"/>
          <p:cNvSpPr/>
          <p:nvPr/>
        </p:nvSpPr>
        <p:spPr>
          <a:xfrm>
            <a:off x="7986482" y="6104834"/>
            <a:ext cx="5172975"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3C类别                          男生包包与配件类别</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41" name="Google Shape;341;p29"/>
          <p:cNvSpPr txBox="1"/>
          <p:nvPr/>
        </p:nvSpPr>
        <p:spPr>
          <a:xfrm>
            <a:off x="366178" y="250939"/>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刊登重复商品 </a:t>
            </a:r>
            <a:endParaRPr sz="2800" b="1"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0"/>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8" name="Google Shape;348;p30"/>
          <p:cNvSpPr txBox="1">
            <a:spLocks noGrp="1"/>
          </p:cNvSpPr>
          <p:nvPr>
            <p:ph type="title"/>
          </p:nvPr>
        </p:nvSpPr>
        <p:spPr>
          <a:xfrm>
            <a:off x="437666" y="1031168"/>
            <a:ext cx="11545068" cy="797632"/>
          </a:xfrm>
          <a:prstGeom prst="rect">
            <a:avLst/>
          </a:prstGeom>
          <a:noFill/>
          <a:ln>
            <a:noFill/>
          </a:ln>
        </p:spPr>
        <p:txBody>
          <a:bodyPr spcFirstLastPara="1" wrap="square" lIns="0" tIns="12700" rIns="0" bIns="0" anchor="t" anchorCtr="0">
            <a:noAutofit/>
          </a:bodyPr>
          <a:lstStyle/>
          <a:p>
            <a:pPr lvl="0">
              <a:buSzPts val="2800"/>
            </a:pPr>
            <a:r>
              <a:rPr lang="zh-CN" sz="2800" b="1" dirty="0">
                <a:solidFill>
                  <a:schemeClr val="dk1"/>
                </a:solidFill>
                <a:latin typeface="Arial" panose="020B0604020202020204"/>
                <a:ea typeface="Arial" panose="020B0604020202020204"/>
                <a:cs typeface="Arial" panose="020B0604020202020204"/>
                <a:sym typeface="Arial" panose="020B0604020202020204"/>
              </a:rPr>
              <a:t>3.</a:t>
            </a:r>
            <a:r>
              <a:rPr lang="zh-CN" altLang="en-US" sz="2800" b="1" dirty="0">
                <a:solidFill>
                  <a:schemeClr val="dk1"/>
                </a:solidFill>
              </a:rPr>
              <a:t>微调产品信息（如图片，标题，价格，属性，描述等）后重复上传</a:t>
            </a:r>
            <a:br>
              <a:rPr lang="zh-CN" sz="3200" dirty="0">
                <a:solidFill>
                  <a:schemeClr val="dk1"/>
                </a:solidFill>
                <a:latin typeface="Arial" panose="020B0604020202020204"/>
                <a:ea typeface="Arial" panose="020B0604020202020204"/>
                <a:cs typeface="Arial" panose="020B0604020202020204"/>
                <a:sym typeface="Arial" panose="020B0604020202020204"/>
              </a:rPr>
            </a:br>
            <a:br>
              <a:rPr lang="zh-CN" sz="3200" dirty="0">
                <a:solidFill>
                  <a:schemeClr val="dk1"/>
                </a:solidFill>
                <a:latin typeface="Arial" panose="020B0604020202020204"/>
                <a:ea typeface="Arial" panose="020B0604020202020204"/>
                <a:cs typeface="Arial" panose="020B0604020202020204"/>
                <a:sym typeface="Arial" panose="020B0604020202020204"/>
              </a:rPr>
            </a:br>
            <a:endParaRPr sz="32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49" name="Google Shape;349;p30"/>
          <p:cNvSpPr/>
          <p:nvPr/>
        </p:nvSpPr>
        <p:spPr>
          <a:xfrm>
            <a:off x="273649" y="2524306"/>
            <a:ext cx="5368615" cy="230011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相同的商品不同规格是不能分别刊登的。即使同一件商品有不同的规格(例如：尺寸、颜色)，还是只能刊登在同一个商品页之中。卖家可以利用不同的商品选项来区分不同的规格。</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50" name="Google Shape;350;p30"/>
          <p:cNvPicPr preferRelativeResize="0"/>
          <p:nvPr/>
        </p:nvPicPr>
        <p:blipFill rotWithShape="1">
          <a:blip r:embed="rId1"/>
          <a:srcRect/>
          <a:stretch>
            <a:fillRect/>
          </a:stretch>
        </p:blipFill>
        <p:spPr>
          <a:xfrm>
            <a:off x="6574598" y="1580139"/>
            <a:ext cx="6281329" cy="4872433"/>
          </a:xfrm>
          <a:prstGeom prst="rect">
            <a:avLst/>
          </a:prstGeom>
          <a:noFill/>
          <a:ln>
            <a:noFill/>
          </a:ln>
        </p:spPr>
      </p:pic>
      <p:sp>
        <p:nvSpPr>
          <p:cNvPr id="351" name="Google Shape;351;p30"/>
          <p:cNvSpPr/>
          <p:nvPr/>
        </p:nvSpPr>
        <p:spPr>
          <a:xfrm>
            <a:off x="6544310" y="6657336"/>
            <a:ext cx="671830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请勿分别刊登相同的商品。如上图范例，同一件洋装不同的尺寸，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应该要放在同一个商品页中，并用选项来区分尺寸。</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52" name="Google Shape;352;p30"/>
          <p:cNvSpPr txBox="1"/>
          <p:nvPr/>
        </p:nvSpPr>
        <p:spPr>
          <a:xfrm>
            <a:off x="366178" y="250939"/>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刊登重复商品 </a:t>
            </a:r>
            <a:endParaRPr sz="2800" b="1"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59" name="Google Shape;359;p31"/>
          <p:cNvSpPr txBox="1">
            <a:spLocks noGrp="1"/>
          </p:cNvSpPr>
          <p:nvPr>
            <p:ph type="title"/>
          </p:nvPr>
        </p:nvSpPr>
        <p:spPr>
          <a:xfrm>
            <a:off x="583893" y="1117460"/>
            <a:ext cx="10409195" cy="443711"/>
          </a:xfrm>
          <a:prstGeom prst="rect">
            <a:avLst/>
          </a:prstGeom>
          <a:noFill/>
          <a:ln>
            <a:noFill/>
          </a:ln>
        </p:spPr>
        <p:txBody>
          <a:bodyPr spcFirstLastPara="1" wrap="square" lIns="0" tIns="12700" rIns="0" bIns="0" anchor="t" anchorCtr="0">
            <a:noAutofit/>
          </a:bodyPr>
          <a:lstStyle/>
          <a:p>
            <a:pPr lvl="0">
              <a:buSzPts val="2800"/>
            </a:pPr>
            <a:r>
              <a:rPr lang="zh-CN" sz="2800" b="1" dirty="0">
                <a:solidFill>
                  <a:schemeClr val="dk1"/>
                </a:solidFill>
                <a:latin typeface="Arial" panose="020B0604020202020204"/>
                <a:ea typeface="Arial" panose="020B0604020202020204"/>
                <a:cs typeface="Arial" panose="020B0604020202020204"/>
                <a:sym typeface="Arial" panose="020B0604020202020204"/>
              </a:rPr>
              <a:t>4.</a:t>
            </a:r>
            <a:r>
              <a:rPr lang="zh-CN" altLang="en-US" sz="2800" b="1" dirty="0">
                <a:solidFill>
                  <a:schemeClr val="dk1"/>
                </a:solidFill>
              </a:rPr>
              <a:t>以下情况目前不会被视为重复刊登</a:t>
            </a:r>
            <a:endParaRPr sz="2800" b="1"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62" name="Google Shape;362;p31"/>
          <p:cNvSpPr txBox="1"/>
          <p:nvPr/>
        </p:nvSpPr>
        <p:spPr>
          <a:xfrm>
            <a:off x="366178" y="250939"/>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刊登重复商品 </a:t>
            </a:r>
            <a:endParaRPr sz="2800" b="1"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sp>
        <p:nvSpPr>
          <p:cNvPr id="3" name="矩形 2"/>
          <p:cNvSpPr/>
          <p:nvPr/>
        </p:nvSpPr>
        <p:spPr>
          <a:xfrm>
            <a:off x="766075" y="1983981"/>
            <a:ext cx="7518116" cy="1200329"/>
          </a:xfrm>
          <a:prstGeom prst="rect">
            <a:avLst/>
          </a:prstGeom>
        </p:spPr>
        <p:txBody>
          <a:bodyPr wrap="square">
            <a:spAutoFit/>
          </a:bodyPr>
          <a:lstStyle/>
          <a:p>
            <a:r>
              <a:rPr lang="zh-CN" altLang="en-US" sz="2400" dirty="0">
                <a:solidFill>
                  <a:schemeClr val="dk1"/>
                </a:solidFill>
              </a:rPr>
              <a:t>当同一款产品有多种型号</a:t>
            </a:r>
            <a:r>
              <a:rPr lang="en-US" altLang="zh-CN" sz="2400" dirty="0">
                <a:solidFill>
                  <a:schemeClr val="dk1"/>
                </a:solidFill>
              </a:rPr>
              <a:t>/</a:t>
            </a:r>
            <a:r>
              <a:rPr lang="zh-CN" altLang="en-US" sz="2400" dirty="0">
                <a:solidFill>
                  <a:schemeClr val="dk1"/>
                </a:solidFill>
              </a:rPr>
              <a:t>款式，在同一个</a:t>
            </a:r>
            <a:r>
              <a:rPr lang="en-US" altLang="zh-CN" sz="2400" dirty="0">
                <a:solidFill>
                  <a:schemeClr val="dk1"/>
                </a:solidFill>
              </a:rPr>
              <a:t>Listing</a:t>
            </a:r>
            <a:r>
              <a:rPr lang="zh-CN" altLang="en-US" sz="2400" dirty="0">
                <a:solidFill>
                  <a:schemeClr val="dk1"/>
                </a:solidFill>
              </a:rPr>
              <a:t>下无法全部刊登时，卖家可以分开上传多个，但请确保没有刊登重复的型号</a:t>
            </a:r>
            <a:r>
              <a:rPr lang="en-US" altLang="zh-CN" sz="2400" dirty="0">
                <a:solidFill>
                  <a:schemeClr val="dk1"/>
                </a:solidFill>
              </a:rPr>
              <a:t>/</a:t>
            </a:r>
            <a:r>
              <a:rPr lang="zh-CN" altLang="en-US" sz="2400" dirty="0">
                <a:solidFill>
                  <a:schemeClr val="dk1"/>
                </a:solidFill>
              </a:rPr>
              <a:t>款式。</a:t>
            </a:r>
            <a:endParaRPr lang="zh-CN" altLang="en-US" sz="2400" dirty="0">
              <a:solidFill>
                <a:schemeClr val="dk1"/>
              </a:solidFill>
            </a:endParaRPr>
          </a:p>
        </p:txBody>
      </p:sp>
      <p:sp>
        <p:nvSpPr>
          <p:cNvPr id="4" name="矩形 3"/>
          <p:cNvSpPr/>
          <p:nvPr/>
        </p:nvSpPr>
        <p:spPr>
          <a:xfrm>
            <a:off x="583893" y="3781425"/>
            <a:ext cx="7518116" cy="2728952"/>
          </a:xfrm>
          <a:prstGeom prst="rect">
            <a:avLst/>
          </a:prstGeom>
        </p:spPr>
        <p:txBody>
          <a:bodyPr wrap="square">
            <a:spAutoFit/>
          </a:bodyPr>
          <a:lstStyle/>
          <a:p>
            <a:pPr>
              <a:spcAft>
                <a:spcPts val="800"/>
              </a:spcAft>
            </a:pPr>
            <a:r>
              <a:rPr lang="zh-CN" altLang="en-US" sz="1800" b="1" dirty="0">
                <a:latin typeface="+mn-lt"/>
              </a:rPr>
              <a:t>示例：</a:t>
            </a:r>
            <a:endParaRPr lang="zh-CN" altLang="en-US" sz="1800" dirty="0">
              <a:latin typeface="+mn-lt"/>
            </a:endParaRPr>
          </a:p>
          <a:p>
            <a:pPr>
              <a:spcAft>
                <a:spcPts val="800"/>
              </a:spcAft>
            </a:pPr>
            <a:r>
              <a:rPr lang="zh-CN" altLang="en-US" sz="2000" dirty="0">
                <a:latin typeface="+mn-lt"/>
              </a:rPr>
              <a:t>该产品有</a:t>
            </a:r>
            <a:r>
              <a:rPr lang="en-US" altLang="zh-CN" sz="2000" dirty="0">
                <a:latin typeface="+mn-lt"/>
              </a:rPr>
              <a:t>2</a:t>
            </a:r>
            <a:r>
              <a:rPr lang="zh-CN" altLang="en-US" sz="2000" dirty="0">
                <a:latin typeface="+mn-lt"/>
              </a:rPr>
              <a:t>种尺寸，</a:t>
            </a:r>
            <a:r>
              <a:rPr lang="en-US" altLang="zh-CN" sz="2000" dirty="0">
                <a:latin typeface="+mn-lt"/>
              </a:rPr>
              <a:t>15</a:t>
            </a:r>
            <a:r>
              <a:rPr lang="zh-CN" altLang="en-US" sz="2000" dirty="0">
                <a:latin typeface="+mn-lt"/>
              </a:rPr>
              <a:t>种颜色，共计</a:t>
            </a:r>
            <a:r>
              <a:rPr lang="en-US" altLang="zh-CN" sz="2000" dirty="0">
                <a:latin typeface="+mn-lt"/>
              </a:rPr>
              <a:t>30</a:t>
            </a:r>
            <a:r>
              <a:rPr lang="zh-CN" altLang="en-US" sz="2000" dirty="0">
                <a:latin typeface="+mn-lt"/>
              </a:rPr>
              <a:t>个款式，在一个</a:t>
            </a:r>
            <a:r>
              <a:rPr lang="en-US" altLang="zh-CN" sz="2000" dirty="0">
                <a:latin typeface="+mn-lt"/>
              </a:rPr>
              <a:t>Listing</a:t>
            </a:r>
            <a:r>
              <a:rPr lang="zh-CN" altLang="en-US" sz="2000" dirty="0">
                <a:latin typeface="+mn-lt"/>
              </a:rPr>
              <a:t>下无法全部列出（现在每个</a:t>
            </a:r>
            <a:r>
              <a:rPr lang="en-US" altLang="zh-CN" sz="2000" dirty="0">
                <a:latin typeface="+mn-lt"/>
              </a:rPr>
              <a:t>Listing</a:t>
            </a:r>
            <a:r>
              <a:rPr lang="zh-CN" altLang="en-US" sz="2000" dirty="0">
                <a:latin typeface="+mn-lt"/>
              </a:rPr>
              <a:t>下最多可以刊登</a:t>
            </a:r>
            <a:r>
              <a:rPr lang="en-US" altLang="zh-CN" sz="2000" dirty="0">
                <a:latin typeface="+mn-lt"/>
              </a:rPr>
              <a:t>20</a:t>
            </a:r>
            <a:r>
              <a:rPr lang="zh-CN" altLang="en-US" sz="2000" dirty="0">
                <a:latin typeface="+mn-lt"/>
              </a:rPr>
              <a:t>个型号</a:t>
            </a:r>
            <a:r>
              <a:rPr lang="en-US" altLang="zh-CN" sz="2000" dirty="0">
                <a:latin typeface="+mn-lt"/>
              </a:rPr>
              <a:t>/</a:t>
            </a:r>
            <a:r>
              <a:rPr lang="zh-CN" altLang="en-US" sz="2000" dirty="0">
                <a:latin typeface="+mn-lt"/>
              </a:rPr>
              <a:t>款式），因此现将这</a:t>
            </a:r>
            <a:r>
              <a:rPr lang="en-US" altLang="zh-CN" sz="2000" dirty="0">
                <a:latin typeface="+mn-lt"/>
              </a:rPr>
              <a:t>30</a:t>
            </a:r>
            <a:r>
              <a:rPr lang="zh-CN" altLang="en-US" sz="2000" dirty="0">
                <a:latin typeface="+mn-lt"/>
              </a:rPr>
              <a:t>个款式以同一尺寸下分别刊登</a:t>
            </a:r>
            <a:r>
              <a:rPr lang="en-US" altLang="zh-CN" sz="2000" dirty="0">
                <a:latin typeface="+mn-lt"/>
              </a:rPr>
              <a:t>15</a:t>
            </a:r>
            <a:r>
              <a:rPr lang="zh-CN" altLang="en-US" sz="2000" dirty="0">
                <a:latin typeface="+mn-lt"/>
              </a:rPr>
              <a:t>个颜色，分作</a:t>
            </a:r>
            <a:r>
              <a:rPr lang="en-US" altLang="zh-CN" sz="2000" dirty="0">
                <a:latin typeface="+mn-lt"/>
              </a:rPr>
              <a:t>2</a:t>
            </a:r>
            <a:r>
              <a:rPr lang="zh-CN" altLang="en-US" sz="2000" dirty="0">
                <a:latin typeface="+mn-lt"/>
              </a:rPr>
              <a:t>个</a:t>
            </a:r>
            <a:r>
              <a:rPr lang="en-US" altLang="zh-CN" sz="2000" dirty="0">
                <a:latin typeface="+mn-lt"/>
              </a:rPr>
              <a:t>Listing</a:t>
            </a:r>
            <a:r>
              <a:rPr lang="zh-CN" altLang="en-US" sz="2000" dirty="0">
                <a:latin typeface="+mn-lt"/>
              </a:rPr>
              <a:t>进行刊登，且</a:t>
            </a:r>
            <a:r>
              <a:rPr lang="en-US" altLang="zh-CN" sz="2000" dirty="0">
                <a:latin typeface="+mn-lt"/>
              </a:rPr>
              <a:t>2</a:t>
            </a:r>
            <a:r>
              <a:rPr lang="zh-CN" altLang="en-US" sz="2000" dirty="0">
                <a:latin typeface="+mn-lt"/>
              </a:rPr>
              <a:t>个</a:t>
            </a:r>
            <a:r>
              <a:rPr lang="en-US" altLang="zh-CN" sz="2000" dirty="0">
                <a:latin typeface="+mn-lt"/>
              </a:rPr>
              <a:t>Listing</a:t>
            </a:r>
            <a:r>
              <a:rPr lang="zh-CN" altLang="en-US" sz="2000" dirty="0">
                <a:latin typeface="+mn-lt"/>
              </a:rPr>
              <a:t>之间没有重复的型号</a:t>
            </a:r>
            <a:r>
              <a:rPr lang="en-US" altLang="zh-CN" sz="2000" dirty="0">
                <a:latin typeface="+mn-lt"/>
              </a:rPr>
              <a:t>/</a:t>
            </a:r>
            <a:r>
              <a:rPr lang="zh-CN" altLang="en-US" sz="2000" dirty="0">
                <a:latin typeface="+mn-lt"/>
              </a:rPr>
              <a:t>款式，这种情况则不会被视做重复刊登。</a:t>
            </a:r>
            <a:endParaRPr lang="zh-CN" altLang="en-US" sz="2000" dirty="0">
              <a:latin typeface="+mn-lt"/>
            </a:endParaRPr>
          </a:p>
          <a:p>
            <a:br>
              <a:rPr lang="zh-CN" altLang="en-US" sz="2000" dirty="0"/>
            </a:br>
            <a:endParaRPr lang="zh-CN" altLang="en-US" sz="2000" dirty="0"/>
          </a:p>
        </p:txBody>
      </p:sp>
      <p:pic>
        <p:nvPicPr>
          <p:cNvPr id="1026" name="Picture 2" descr="https://lh5.googleusercontent.com/35goKD5XiOP9KZvg4s4laq0_5_5dK8ufOM5KKuEadRGafwfFhTJNuFD7XC9yEbfrZQvIM8sgkTx_A9Gf48__EVjU61SGHHiQCOZJBgv3eset5oK9lAi6VnKUTUcE68vfrtW3rN8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90919" y="1983981"/>
            <a:ext cx="4604337" cy="37056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9" name="Google Shape;369;p32"/>
          <p:cNvSpPr txBox="1">
            <a:spLocks noGrp="1"/>
          </p:cNvSpPr>
          <p:nvPr>
            <p:ph type="title"/>
          </p:nvPr>
        </p:nvSpPr>
        <p:spPr>
          <a:xfrm>
            <a:off x="366178" y="250939"/>
            <a:ext cx="10409195"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SzPts val="2800"/>
              <a:buNone/>
            </a:pPr>
            <a:r>
              <a:rPr lang="zh-CN" sz="2800" b="1">
                <a:solidFill>
                  <a:srgbClr val="F15C39"/>
                </a:solidFill>
                <a:latin typeface="Arial" panose="020B0604020202020204"/>
                <a:ea typeface="Arial" panose="020B0604020202020204"/>
                <a:cs typeface="Arial" panose="020B0604020202020204"/>
                <a:sym typeface="Arial" panose="020B0604020202020204"/>
              </a:rPr>
              <a:t>如何避免刊登重复商品？</a:t>
            </a:r>
            <a:endParaRPr lang="zh-CN" sz="2800" b="1">
              <a:solidFill>
                <a:srgbClr val="F15C39"/>
              </a:solidFill>
              <a:latin typeface="Arial" panose="020B0604020202020204"/>
              <a:ea typeface="Arial" panose="020B0604020202020204"/>
              <a:cs typeface="Arial" panose="020B0604020202020204"/>
              <a:sym typeface="Arial" panose="020B0604020202020204"/>
            </a:endParaRPr>
          </a:p>
        </p:txBody>
      </p:sp>
      <p:sp>
        <p:nvSpPr>
          <p:cNvPr id="370" name="Google Shape;370;p32"/>
          <p:cNvSpPr/>
          <p:nvPr/>
        </p:nvSpPr>
        <p:spPr>
          <a:xfrm>
            <a:off x="982774" y="1689288"/>
            <a:ext cx="11471051" cy="3692806"/>
          </a:xfrm>
          <a:prstGeom prst="rect">
            <a:avLst/>
          </a:prstGeom>
          <a:noFill/>
          <a:ln>
            <a:noFill/>
          </a:ln>
        </p:spPr>
        <p:txBody>
          <a:bodyPr spcFirstLastPara="1" wrap="square" lIns="91425" tIns="45700" rIns="91425" bIns="45700" anchor="t" anchorCtr="0">
            <a:noAutofit/>
          </a:bodyPr>
          <a:lstStyle/>
          <a:p>
            <a:pPr marL="457200" marR="0" lvl="0" indent="-457200" algn="l" rtl="0">
              <a:lnSpc>
                <a:spcPct val="200000"/>
              </a:lnSpc>
              <a:spcBef>
                <a:spcPts val="0"/>
              </a:spcBef>
              <a:spcAft>
                <a:spcPts val="0"/>
              </a:spcAft>
              <a:buClr>
                <a:schemeClr val="dk1"/>
              </a:buClr>
              <a:buSzPts val="2000"/>
              <a:buFont typeface="Calibri" panose="020F0502020204030204"/>
              <a:buAutoNum type="arabicPeriod"/>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确保商品信息(图片、名称、价格、描述、属性等)是完全不同的</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l" rtl="0">
              <a:lnSpc>
                <a:spcPct val="200000"/>
              </a:lnSpc>
              <a:spcBef>
                <a:spcPts val="0"/>
              </a:spcBef>
              <a:spcAft>
                <a:spcPts val="0"/>
              </a:spcAft>
              <a:buClr>
                <a:schemeClr val="dk1"/>
              </a:buClr>
              <a:buSzPts val="2000"/>
              <a:buFont typeface="Calibri" panose="020F0502020204030204"/>
              <a:buAutoNum type="arabicPeriod"/>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如刊登的商品有多种尺寸或颜色，应刊登在同一个商品页面中</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l" rtl="0">
              <a:lnSpc>
                <a:spcPct val="200000"/>
              </a:lnSpc>
              <a:spcBef>
                <a:spcPts val="0"/>
              </a:spcBef>
              <a:spcAft>
                <a:spcPts val="0"/>
              </a:spcAft>
              <a:buClr>
                <a:schemeClr val="dk1"/>
              </a:buClr>
              <a:buSzPts val="2000"/>
              <a:buFont typeface="Calibri" panose="020F0502020204030204"/>
              <a:buAutoNum type="arabicPeriod"/>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若您的商品图文与其他卖家一样，都是由同一供货商提供，且无法使用自行拍摄之商品图：请于图文加上客制化设计区隔，如标题加上店家名称、商品图押水印等</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l" rtl="0">
              <a:lnSpc>
                <a:spcPct val="200000"/>
              </a:lnSpc>
              <a:spcBef>
                <a:spcPts val="0"/>
              </a:spcBef>
              <a:spcAft>
                <a:spcPts val="0"/>
              </a:spcAft>
              <a:buClr>
                <a:schemeClr val="dk1"/>
              </a:buClr>
              <a:buSzPts val="2000"/>
              <a:buFont typeface="Calibri" panose="020F0502020204030204"/>
              <a:buAutoNum type="arabicPeriod"/>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为避免版权争议，若您的商品图文已有其他卖家较早使用，请修改您的商品</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l" rtl="0">
              <a:lnSpc>
                <a:spcPct val="200000"/>
              </a:lnSpc>
              <a:spcBef>
                <a:spcPts val="0"/>
              </a:spcBef>
              <a:spcAft>
                <a:spcPts val="0"/>
              </a:spcAft>
              <a:buClr>
                <a:schemeClr val="dk1"/>
              </a:buClr>
              <a:buSzPts val="2000"/>
              <a:buFont typeface="Calibri" panose="020F0502020204030204"/>
              <a:buAutoNum type="arabicPeriod"/>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若您有超过一个以上卖场，不同卖场间上架相同商品：请保留其中一品并下架其余商品</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5"/>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95" name="Google Shape;395;p35"/>
          <p:cNvSpPr txBox="1">
            <a:spLocks noGrp="1"/>
          </p:cNvSpPr>
          <p:nvPr>
            <p:ph type="title"/>
          </p:nvPr>
        </p:nvSpPr>
        <p:spPr>
          <a:xfrm>
            <a:off x="366178" y="250939"/>
            <a:ext cx="5431949" cy="443711"/>
          </a:xfrm>
          <a:prstGeom prst="rect">
            <a:avLst/>
          </a:prstGeom>
          <a:noFill/>
          <a:ln>
            <a:noFill/>
          </a:ln>
        </p:spPr>
        <p:txBody>
          <a:bodyPr spcFirstLastPara="1" wrap="square" lIns="0" tIns="12700" rIns="0" bIns="0" anchor="t" anchorCtr="0">
            <a:noAutofit/>
          </a:bodyPr>
          <a:lstStyle/>
          <a:p>
            <a:pPr lvl="0">
              <a:buSzPts val="2800"/>
            </a:pPr>
            <a:r>
              <a:rPr lang="zh-CN" altLang="en-US" sz="2800" b="1" dirty="0"/>
              <a:t>关键词、属性滥用</a:t>
            </a:r>
            <a:endParaRPr sz="2800" b="1" dirty="0">
              <a:solidFill>
                <a:srgbClr val="F15C39"/>
              </a:solidFill>
              <a:latin typeface="Arial" panose="020B0604020202020204"/>
              <a:ea typeface="Arial" panose="020B0604020202020204"/>
              <a:cs typeface="Arial" panose="020B0604020202020204"/>
              <a:sym typeface="Arial" panose="020B0604020202020204"/>
            </a:endParaRPr>
          </a:p>
        </p:txBody>
      </p:sp>
      <p:sp>
        <p:nvSpPr>
          <p:cNvPr id="396" name="Google Shape;396;p35"/>
          <p:cNvSpPr/>
          <p:nvPr/>
        </p:nvSpPr>
        <p:spPr>
          <a:xfrm>
            <a:off x="714393" y="1915786"/>
            <a:ext cx="6651313" cy="4471365"/>
          </a:xfrm>
          <a:prstGeom prst="rect">
            <a:avLst/>
          </a:prstGeom>
          <a:noFill/>
          <a:ln>
            <a:noFill/>
          </a:ln>
        </p:spPr>
        <p:txBody>
          <a:bodyPr spcFirstLastPara="1" wrap="square" lIns="91425" tIns="45700" rIns="91425" bIns="45700" anchor="t" anchorCtr="0">
            <a:noAutofit/>
          </a:bodyPr>
          <a:lstStyle/>
          <a:p>
            <a:pPr lvl="0">
              <a:lnSpc>
                <a:spcPct val="150000"/>
              </a:lnSpc>
              <a:buSzPts val="2000"/>
            </a:pPr>
            <a:r>
              <a:rPr lang="zh-CN" altLang="en-US" sz="2000" dirty="0">
                <a:solidFill>
                  <a:schemeClr val="dk1"/>
                </a:solidFill>
              </a:rPr>
              <a:t>商品中包含的信息与所销售的产品不对应或不相关，则会被视为关键词、属性滥用商品。为了防止卖家滥用关键字误导搜索及影响买家的浏览体验，</a:t>
            </a:r>
            <a:r>
              <a:rPr lang="en-US" altLang="zh-CN" sz="2000" dirty="0" err="1">
                <a:solidFill>
                  <a:schemeClr val="dk1"/>
                </a:solidFill>
              </a:rPr>
              <a:t>Shopee</a:t>
            </a:r>
            <a:r>
              <a:rPr lang="zh-CN" altLang="en-US" sz="2000" dirty="0">
                <a:solidFill>
                  <a:schemeClr val="dk1"/>
                </a:solidFill>
              </a:rPr>
              <a:t>会通知卖家重新编辑商品。若再次质检不符合，会删除商品。</a:t>
            </a:r>
            <a:endParaRPr lang="en-US" altLang="zh-CN" sz="2000" dirty="0">
              <a:solidFill>
                <a:schemeClr val="dk1"/>
              </a:solidFill>
            </a:endParaRPr>
          </a:p>
          <a:p>
            <a:pPr lvl="0">
              <a:lnSpc>
                <a:spcPct val="150000"/>
              </a:lnSpc>
              <a:buSzPts val="2000"/>
            </a:pP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虾皮建议卖家可参考以下商品名称格式：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品牌名称+商品名称+商品型号</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例如：Apple Macbook Pro 15寸(Retina)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例如：Innisfree 绿茶籽保湿精华液(80ml) </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397" name="Google Shape;397;p35"/>
          <p:cNvPicPr preferRelativeResize="0"/>
          <p:nvPr/>
        </p:nvPicPr>
        <p:blipFill rotWithShape="1">
          <a:blip r:embed="rId1"/>
          <a:srcRect/>
          <a:stretch>
            <a:fillRect/>
          </a:stretch>
        </p:blipFill>
        <p:spPr>
          <a:xfrm>
            <a:off x="7365706" y="1380273"/>
            <a:ext cx="5793751" cy="4802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77" name="Google Shape;377;p33"/>
          <p:cNvSpPr txBox="1">
            <a:spLocks noGrp="1"/>
          </p:cNvSpPr>
          <p:nvPr>
            <p:ph type="title"/>
          </p:nvPr>
        </p:nvSpPr>
        <p:spPr>
          <a:xfrm>
            <a:off x="366178" y="250939"/>
            <a:ext cx="8362186" cy="443711"/>
          </a:xfrm>
          <a:prstGeom prst="rect">
            <a:avLst/>
          </a:prstGeom>
          <a:noFill/>
          <a:ln>
            <a:noFill/>
          </a:ln>
        </p:spPr>
        <p:txBody>
          <a:bodyPr spcFirstLastPara="1" wrap="square" lIns="0" tIns="12700" rIns="0" bIns="0" anchor="t" anchorCtr="0">
            <a:noAutofit/>
          </a:bodyPr>
          <a:lstStyle/>
          <a:p>
            <a:pPr lvl="0">
              <a:buSzPts val="2800"/>
            </a:pPr>
            <a:r>
              <a:rPr lang="zh-CN" altLang="en-US" sz="2800" b="1" dirty="0"/>
              <a:t>误导性定价</a:t>
            </a:r>
            <a:endParaRPr sz="2800" b="1" dirty="0">
              <a:solidFill>
                <a:srgbClr val="F15C39"/>
              </a:solidFill>
              <a:latin typeface="Arial" panose="020B0604020202020204"/>
              <a:ea typeface="Arial" panose="020B0604020202020204"/>
              <a:cs typeface="Arial" panose="020B0604020202020204"/>
              <a:sym typeface="Arial" panose="020B0604020202020204"/>
            </a:endParaRPr>
          </a:p>
        </p:txBody>
      </p:sp>
      <p:sp>
        <p:nvSpPr>
          <p:cNvPr id="378" name="Google Shape;378;p33"/>
          <p:cNvSpPr/>
          <p:nvPr/>
        </p:nvSpPr>
        <p:spPr>
          <a:xfrm>
            <a:off x="771681" y="2146618"/>
            <a:ext cx="6267909" cy="3269613"/>
          </a:xfrm>
          <a:prstGeom prst="rect">
            <a:avLst/>
          </a:prstGeom>
          <a:noFill/>
          <a:ln>
            <a:noFill/>
          </a:ln>
        </p:spPr>
        <p:txBody>
          <a:bodyPr spcFirstLastPara="1" wrap="square" lIns="91425" tIns="45700" rIns="91425" bIns="45700" anchor="t" anchorCtr="0">
            <a:noAutofit/>
          </a:bodyPr>
          <a:lstStyle/>
          <a:p>
            <a:r>
              <a:rPr lang="zh-CN" altLang="en-US" sz="2000" dirty="0">
                <a:solidFill>
                  <a:schemeClr val="dk1"/>
                </a:solidFill>
              </a:rPr>
              <a:t>具有误导性的定价：卖家设置过高或者过低的价格以赢取更多的曝光量，但并不会真正卖出陈列的商品。</a:t>
            </a:r>
            <a:endParaRPr sz="2000" dirty="0">
              <a:solidFill>
                <a:schemeClr val="dk1"/>
              </a:solidFill>
            </a:endParaRPr>
          </a:p>
          <a:p>
            <a:pPr marL="0" marR="0" lvl="0" indent="0" algn="l" rtl="0">
              <a:lnSpc>
                <a:spcPct val="150000"/>
              </a:lnSpc>
              <a:spcBef>
                <a:spcPts val="0"/>
              </a:spcBef>
              <a:spcAft>
                <a:spcPts val="0"/>
              </a:spcAft>
              <a:buClr>
                <a:srgbClr val="000000"/>
              </a:buClr>
              <a:buSzPts val="2000"/>
              <a:buFont typeface="Arial" panose="020B0604020202020204"/>
              <a:buNone/>
            </a:pP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假如卖家以异常低的价格(例如：1元)或异常高的价格(例如： 99,999元)刊登商品，虾皮会判定这样的价格是否符合商品的实际价值，若不符合，会由系统直接删除该商品。</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379" name="Google Shape;379;p33"/>
          <p:cNvPicPr preferRelativeResize="0"/>
          <p:nvPr/>
        </p:nvPicPr>
        <p:blipFill rotWithShape="1">
          <a:blip r:embed="rId1"/>
          <a:srcRect/>
          <a:stretch>
            <a:fillRect/>
          </a:stretch>
        </p:blipFill>
        <p:spPr>
          <a:xfrm>
            <a:off x="7445092" y="389226"/>
            <a:ext cx="5562600" cy="595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7"/>
          <p:cNvPicPr preferRelativeResize="0"/>
          <p:nvPr/>
        </p:nvPicPr>
        <p:blipFill rotWithShape="1">
          <a:blip r:embed="rId1"/>
          <a:srcRect/>
          <a:stretch>
            <a:fillRect/>
          </a:stretch>
        </p:blipFill>
        <p:spPr>
          <a:xfrm>
            <a:off x="0" y="2382"/>
            <a:ext cx="13436600" cy="7558088"/>
          </a:xfrm>
          <a:prstGeom prst="rect">
            <a:avLst/>
          </a:prstGeom>
          <a:noFill/>
          <a:ln>
            <a:noFill/>
          </a:ln>
        </p:spPr>
      </p:pic>
      <p:sp>
        <p:nvSpPr>
          <p:cNvPr id="49" name="Google Shape;49;p7"/>
          <p:cNvSpPr/>
          <p:nvPr/>
        </p:nvSpPr>
        <p:spPr>
          <a:xfrm>
            <a:off x="-1" y="2933000"/>
            <a:ext cx="13436600" cy="1989233"/>
          </a:xfrm>
          <a:prstGeom prst="rect">
            <a:avLst/>
          </a:prstGeom>
          <a:solidFill>
            <a:srgbClr val="FF5721">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77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50" name="Google Shape;50;p7"/>
          <p:cNvGrpSpPr/>
          <p:nvPr/>
        </p:nvGrpSpPr>
        <p:grpSpPr>
          <a:xfrm>
            <a:off x="262434" y="2532241"/>
            <a:ext cx="2083723" cy="2078226"/>
            <a:chOff x="0" y="0"/>
            <a:chExt cx="1890713" cy="1890713"/>
          </a:xfrm>
        </p:grpSpPr>
        <p:sp>
          <p:nvSpPr>
            <p:cNvPr id="51" name="Google Shape;51;p7"/>
            <p:cNvSpPr/>
            <p:nvPr/>
          </p:nvSpPr>
          <p:spPr>
            <a:xfrm>
              <a:off x="0" y="0"/>
              <a:ext cx="1890713" cy="1890713"/>
            </a:xfrm>
            <a:prstGeom prst="ellipse">
              <a:avLst/>
            </a:prstGeom>
            <a:solidFill>
              <a:schemeClr val="lt1">
                <a:alpha val="8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77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2" name="Google Shape;52;p7"/>
            <p:cNvSpPr/>
            <p:nvPr/>
          </p:nvSpPr>
          <p:spPr>
            <a:xfrm>
              <a:off x="109538" y="283637"/>
              <a:ext cx="1671637" cy="142803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zh-CN" sz="9600" b="1" i="0" u="none" strike="noStrike" cap="none">
                  <a:solidFill>
                    <a:srgbClr val="F66034"/>
                  </a:solidFill>
                  <a:latin typeface="Arial" panose="020B0604020202020204"/>
                  <a:ea typeface="Arial" panose="020B0604020202020204"/>
                  <a:cs typeface="Arial" panose="020B0604020202020204"/>
                  <a:sym typeface="Arial" panose="020B0604020202020204"/>
                </a:rPr>
                <a:t>1</a:t>
              </a:r>
              <a:endParaRPr lang="zh-CN" sz="9600" b="1" i="0" u="none" strike="noStrike" cap="none">
                <a:solidFill>
                  <a:srgbClr val="F66034"/>
                </a:solidFill>
                <a:latin typeface="Arial" panose="020B0604020202020204"/>
                <a:ea typeface="Arial" panose="020B0604020202020204"/>
                <a:cs typeface="Arial" panose="020B0604020202020204"/>
                <a:sym typeface="Arial" panose="020B0604020202020204"/>
              </a:endParaRPr>
            </a:p>
          </p:txBody>
        </p:sp>
      </p:grpSp>
      <p:sp>
        <p:nvSpPr>
          <p:cNvPr id="53" name="Google Shape;53;p7"/>
          <p:cNvSpPr/>
          <p:nvPr/>
        </p:nvSpPr>
        <p:spPr>
          <a:xfrm>
            <a:off x="2467625" y="3419784"/>
            <a:ext cx="7476475"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zh-CN" sz="6000" b="1" i="0" u="none" strike="noStrike" cap="none">
                <a:solidFill>
                  <a:schemeClr val="lt1"/>
                </a:solidFill>
                <a:latin typeface="Arial" panose="020B0604020202020204"/>
                <a:ea typeface="Arial" panose="020B0604020202020204"/>
                <a:cs typeface="Arial" panose="020B0604020202020204"/>
                <a:sym typeface="Arial" panose="020B0604020202020204"/>
              </a:rPr>
              <a:t>店铺表现考核标准</a:t>
            </a:r>
            <a:endParaRPr lang="zh-CN" sz="6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517178" y="1927462"/>
            <a:ext cx="7449791" cy="3707925"/>
          </a:xfrm>
          <a:prstGeom prst="rect">
            <a:avLst/>
          </a:prstGeom>
        </p:spPr>
      </p:pic>
      <p:pic>
        <p:nvPicPr>
          <p:cNvPr id="7" name="图片 6"/>
          <p:cNvPicPr>
            <a:picLocks noChangeAspect="1"/>
          </p:cNvPicPr>
          <p:nvPr/>
        </p:nvPicPr>
        <p:blipFill>
          <a:blip r:embed="rId2"/>
          <a:stretch>
            <a:fillRect/>
          </a:stretch>
        </p:blipFill>
        <p:spPr>
          <a:xfrm>
            <a:off x="173990" y="2032842"/>
            <a:ext cx="5577363" cy="3617423"/>
          </a:xfrm>
          <a:prstGeom prst="rect">
            <a:avLst/>
          </a:prstGeom>
        </p:spPr>
      </p:pic>
      <p:sp>
        <p:nvSpPr>
          <p:cNvPr id="8" name="Google Shape;376;p33"/>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 name="Google Shape;377;p33"/>
          <p:cNvSpPr txBox="1">
            <a:spLocks noGrp="1"/>
          </p:cNvSpPr>
          <p:nvPr>
            <p:ph type="title"/>
          </p:nvPr>
        </p:nvSpPr>
        <p:spPr>
          <a:xfrm>
            <a:off x="366178" y="250939"/>
            <a:ext cx="8362186"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SzPts val="2800"/>
              <a:buNone/>
            </a:pPr>
            <a:r>
              <a:rPr lang="zh-CN" altLang="en-US" sz="2800" b="1" dirty="0">
                <a:solidFill>
                  <a:srgbClr val="F15C39"/>
                </a:solidFill>
                <a:latin typeface="Arial" panose="020B0604020202020204"/>
                <a:ea typeface="Arial" panose="020B0604020202020204"/>
                <a:cs typeface="Arial" panose="020B0604020202020204"/>
                <a:sym typeface="Arial" panose="020B0604020202020204"/>
              </a:rPr>
              <a:t>什么是夸大不实的折扣？</a:t>
            </a:r>
            <a:endParaRPr sz="2800" b="1" dirty="0">
              <a:solidFill>
                <a:srgbClr val="F15C3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36"/>
          <p:cNvPicPr preferRelativeResize="0"/>
          <p:nvPr/>
        </p:nvPicPr>
        <p:blipFill rotWithShape="1">
          <a:blip r:embed="rId1"/>
          <a:srcRect/>
          <a:stretch>
            <a:fillRect/>
          </a:stretch>
        </p:blipFill>
        <p:spPr>
          <a:xfrm>
            <a:off x="1545175" y="1943975"/>
            <a:ext cx="9932575" cy="4957050"/>
          </a:xfrm>
          <a:prstGeom prst="rect">
            <a:avLst/>
          </a:prstGeom>
          <a:noFill/>
          <a:ln>
            <a:noFill/>
          </a:ln>
          <a:effectLst>
            <a:outerShdw blurRad="57150" dist="19050" dir="5400000" algn="bl" rotWithShape="0">
              <a:srgbClr val="000000">
                <a:alpha val="49803"/>
              </a:srgbClr>
            </a:outerShdw>
          </a:effectLst>
        </p:spPr>
      </p:pic>
      <p:sp>
        <p:nvSpPr>
          <p:cNvPr id="404" name="Google Shape;404;p36"/>
          <p:cNvSpPr txBox="1"/>
          <p:nvPr/>
        </p:nvSpPr>
        <p:spPr>
          <a:xfrm>
            <a:off x="610050" y="958475"/>
            <a:ext cx="11935800" cy="985500"/>
          </a:xfrm>
          <a:prstGeom prst="rect">
            <a:avLst/>
          </a:prstGeom>
          <a:noFill/>
          <a:ln>
            <a:noFill/>
          </a:ln>
        </p:spPr>
        <p:txBody>
          <a:bodyPr spcFirstLastPara="1" wrap="square" lIns="91425" tIns="91425" rIns="91425" bIns="91425" anchor="ctr" anchorCtr="0">
            <a:noAutofit/>
          </a:bodyPr>
          <a:lstStyle/>
          <a:p>
            <a:pPr marL="457200" marR="0" lvl="0" indent="-355600" algn="l" rtl="0">
              <a:lnSpc>
                <a:spcPct val="115000"/>
              </a:lnSpc>
              <a:spcBef>
                <a:spcPts val="0"/>
              </a:spcBef>
              <a:spcAft>
                <a:spcPts val="0"/>
              </a:spcAft>
              <a:buClr>
                <a:schemeClr val="dk1"/>
              </a:buClr>
              <a:buSzPts val="2000"/>
              <a:buFont typeface="Arial" panose="020B0604020202020204"/>
              <a:buAutoNum type="arabicPeriod"/>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登录“卖家中心”→点击“我的通知”→进入”卖场更新“-”卖家通知”</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lnSpc>
                <a:spcPct val="115000"/>
              </a:lnSpc>
              <a:spcBef>
                <a:spcPts val="0"/>
              </a:spcBef>
              <a:spcAft>
                <a:spcPts val="0"/>
              </a:spcAft>
              <a:buClr>
                <a:srgbClr val="000000"/>
              </a:buClr>
              <a:buSzPts val="2000"/>
              <a:buFont typeface="Arial" panose="020B0604020202020204"/>
              <a:buNone/>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此处可看到所有被系统下架或删除的商品及其下架或者删除的原因</a:t>
            </a: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5" name="Google Shape;405;p36"/>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6" name="Google Shape;406;p36"/>
          <p:cNvSpPr txBox="1">
            <a:spLocks noGrp="1"/>
          </p:cNvSpPr>
          <p:nvPr>
            <p:ph type="title"/>
          </p:nvPr>
        </p:nvSpPr>
        <p:spPr>
          <a:xfrm>
            <a:off x="366178" y="250939"/>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SzPts val="2800"/>
              <a:buNone/>
            </a:pPr>
            <a:r>
              <a:rPr lang="zh-CN" sz="2800" b="1">
                <a:solidFill>
                  <a:srgbClr val="F15C39"/>
                </a:solidFill>
                <a:latin typeface="Arial" panose="020B0604020202020204"/>
                <a:ea typeface="Arial" panose="020B0604020202020204"/>
                <a:cs typeface="Arial" panose="020B0604020202020204"/>
                <a:sym typeface="Arial" panose="020B0604020202020204"/>
              </a:rPr>
              <a:t>如何查看商品被下架原因? </a:t>
            </a:r>
            <a:endParaRPr sz="2800" b="1">
              <a:solidFill>
                <a:srgbClr val="F15C3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13" name="Google Shape;413;p37"/>
          <p:cNvSpPr txBox="1">
            <a:spLocks noGrp="1"/>
          </p:cNvSpPr>
          <p:nvPr>
            <p:ph type="title"/>
          </p:nvPr>
        </p:nvSpPr>
        <p:spPr>
          <a:xfrm>
            <a:off x="366178" y="250939"/>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SzPts val="2800"/>
              <a:buNone/>
            </a:pPr>
            <a:r>
              <a:rPr lang="zh-CN" sz="2800" b="1">
                <a:solidFill>
                  <a:srgbClr val="F15C39"/>
                </a:solidFill>
                <a:latin typeface="Arial" panose="020B0604020202020204"/>
                <a:ea typeface="Arial" panose="020B0604020202020204"/>
                <a:cs typeface="Arial" panose="020B0604020202020204"/>
                <a:sym typeface="Arial" panose="020B0604020202020204"/>
              </a:rPr>
              <a:t>如何查看商品被下架原因? </a:t>
            </a:r>
            <a:endParaRPr sz="2800" b="1">
              <a:solidFill>
                <a:srgbClr val="F15C39"/>
              </a:solidFill>
              <a:latin typeface="Arial" panose="020B0604020202020204"/>
              <a:ea typeface="Arial" panose="020B0604020202020204"/>
              <a:cs typeface="Arial" panose="020B0604020202020204"/>
              <a:sym typeface="Arial" panose="020B0604020202020204"/>
            </a:endParaRPr>
          </a:p>
        </p:txBody>
      </p:sp>
      <p:pic>
        <p:nvPicPr>
          <p:cNvPr id="414" name="Google Shape;414;p37"/>
          <p:cNvPicPr preferRelativeResize="0"/>
          <p:nvPr/>
        </p:nvPicPr>
        <p:blipFill rotWithShape="1">
          <a:blip r:embed="rId1"/>
          <a:srcRect/>
          <a:stretch>
            <a:fillRect/>
          </a:stretch>
        </p:blipFill>
        <p:spPr>
          <a:xfrm>
            <a:off x="484350" y="3206825"/>
            <a:ext cx="6086100" cy="3247875"/>
          </a:xfrm>
          <a:prstGeom prst="rect">
            <a:avLst/>
          </a:prstGeom>
          <a:noFill/>
          <a:ln>
            <a:noFill/>
          </a:ln>
          <a:effectLst>
            <a:outerShdw blurRad="57150" dist="19050" dir="5400000" algn="bl" rotWithShape="0">
              <a:srgbClr val="000000">
                <a:alpha val="49803"/>
              </a:srgbClr>
            </a:outerShdw>
          </a:effectLst>
        </p:spPr>
      </p:pic>
      <p:pic>
        <p:nvPicPr>
          <p:cNvPr id="415" name="Google Shape;415;p37"/>
          <p:cNvPicPr preferRelativeResize="0"/>
          <p:nvPr/>
        </p:nvPicPr>
        <p:blipFill rotWithShape="1">
          <a:blip r:embed="rId2"/>
          <a:srcRect/>
          <a:stretch>
            <a:fillRect/>
          </a:stretch>
        </p:blipFill>
        <p:spPr>
          <a:xfrm>
            <a:off x="6809550" y="3206825"/>
            <a:ext cx="6086100" cy="3267371"/>
          </a:xfrm>
          <a:prstGeom prst="rect">
            <a:avLst/>
          </a:prstGeom>
          <a:noFill/>
          <a:ln>
            <a:noFill/>
          </a:ln>
          <a:effectLst>
            <a:outerShdw blurRad="57150" dist="19050" dir="5400000" algn="bl" rotWithShape="0">
              <a:srgbClr val="000000">
                <a:alpha val="49803"/>
              </a:srgbClr>
            </a:outerShdw>
          </a:effectLst>
        </p:spPr>
      </p:pic>
      <p:sp>
        <p:nvSpPr>
          <p:cNvPr id="416" name="Google Shape;416;p37"/>
          <p:cNvSpPr txBox="1"/>
          <p:nvPr/>
        </p:nvSpPr>
        <p:spPr>
          <a:xfrm>
            <a:off x="644075" y="1104900"/>
            <a:ext cx="12098100" cy="15879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a:solidFill>
                  <a:srgbClr val="000000"/>
                </a:solidFill>
                <a:latin typeface="Arial" panose="020B0604020202020204"/>
                <a:ea typeface="Arial" panose="020B0604020202020204"/>
                <a:cs typeface="Arial" panose="020B0604020202020204"/>
                <a:sym typeface="Arial" panose="020B0604020202020204"/>
              </a:rPr>
              <a:t>2. 登录“卖家中心”</a:t>
            </a: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→进入“</a:t>
            </a:r>
            <a:r>
              <a:rPr lang="zh-CN" sz="2000" b="0" i="0" u="none" strike="noStrike" cap="none">
                <a:solidFill>
                  <a:srgbClr val="000000"/>
                </a:solidFill>
                <a:latin typeface="Arial" panose="020B0604020202020204"/>
                <a:ea typeface="Arial" panose="020B0604020202020204"/>
                <a:cs typeface="Arial" panose="020B0604020202020204"/>
                <a:sym typeface="Arial" panose="020B0604020202020204"/>
              </a:rPr>
              <a:t>我的商品”</a:t>
            </a: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zh-CN" sz="2000" b="0" i="0" u="none" strike="noStrike" cap="none">
                <a:solidFill>
                  <a:srgbClr val="000000"/>
                </a:solidFill>
                <a:latin typeface="Arial" panose="020B0604020202020204"/>
                <a:ea typeface="Arial" panose="020B0604020202020204"/>
                <a:cs typeface="Arial" panose="020B0604020202020204"/>
                <a:sym typeface="Arial" panose="020B0604020202020204"/>
              </a:rPr>
              <a:t>点击“已禁卖”，在商品页面最上方可以看到被下架的原因，</a:t>
            </a: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a:solidFill>
                  <a:srgbClr val="000000"/>
                </a:solidFill>
                <a:latin typeface="Arial" panose="020B0604020202020204"/>
                <a:ea typeface="Arial" panose="020B0604020202020204"/>
                <a:cs typeface="Arial" panose="020B0604020202020204"/>
                <a:sym typeface="Arial" panose="020B0604020202020204"/>
              </a:rPr>
              <a:t>被下架的商品卖家可以修改产品信息，点击“更新”按钮重新进行上传，若卖家修改产品信息后重新上传仍然违反规定，该商品将被系统删除。</a:t>
            </a: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8"/>
          <p:cNvSpPr/>
          <p:nvPr/>
        </p:nvSpPr>
        <p:spPr>
          <a:xfrm>
            <a:off x="0" y="6344"/>
            <a:ext cx="13436600" cy="1206134"/>
          </a:xfrm>
          <a:prstGeom prst="rect">
            <a:avLst/>
          </a:prstGeom>
          <a:solidFill>
            <a:srgbClr val="FF5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645"/>
              <a:buFont typeface="Arial" panose="020B0604020202020204"/>
              <a:buNone/>
            </a:pPr>
            <a:endParaRPr sz="264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23" name="Google Shape;423;p38"/>
          <p:cNvGrpSpPr/>
          <p:nvPr/>
        </p:nvGrpSpPr>
        <p:grpSpPr>
          <a:xfrm>
            <a:off x="10275590" y="3091801"/>
            <a:ext cx="1142388" cy="1740949"/>
            <a:chOff x="10176228" y="4554633"/>
            <a:chExt cx="1142388" cy="1740949"/>
          </a:xfrm>
        </p:grpSpPr>
        <p:sp>
          <p:nvSpPr>
            <p:cNvPr id="424" name="Google Shape;424;p38"/>
            <p:cNvSpPr txBox="1"/>
            <p:nvPr/>
          </p:nvSpPr>
          <p:spPr>
            <a:xfrm>
              <a:off x="10192761" y="5974981"/>
              <a:ext cx="1125855" cy="32060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F25D39"/>
                  </a:solidFill>
                  <a:latin typeface="Arial" panose="020B0604020202020204"/>
                  <a:ea typeface="Arial" panose="020B0604020202020204"/>
                  <a:cs typeface="Arial" panose="020B0604020202020204"/>
                  <a:sym typeface="Arial" panose="020B0604020202020204"/>
                </a:rPr>
                <a:t>店铺聊聊</a:t>
              </a:r>
              <a:endParaRPr sz="2000" b="1" i="0" u="none" strike="noStrike" cap="none">
                <a:solidFill>
                  <a:srgbClr val="F25D39"/>
                </a:solidFill>
                <a:latin typeface="Arial" panose="020B0604020202020204"/>
                <a:ea typeface="Arial" panose="020B0604020202020204"/>
                <a:cs typeface="Arial" panose="020B0604020202020204"/>
                <a:sym typeface="Arial" panose="020B0604020202020204"/>
              </a:endParaRPr>
            </a:p>
          </p:txBody>
        </p:sp>
        <p:grpSp>
          <p:nvGrpSpPr>
            <p:cNvPr id="425" name="Google Shape;425;p38"/>
            <p:cNvGrpSpPr/>
            <p:nvPr/>
          </p:nvGrpSpPr>
          <p:grpSpPr>
            <a:xfrm>
              <a:off x="10176228" y="4554633"/>
              <a:ext cx="1125855" cy="1125855"/>
              <a:chOff x="10012305" y="4519929"/>
              <a:chExt cx="1125855" cy="1125855"/>
            </a:xfrm>
          </p:grpSpPr>
          <p:sp>
            <p:nvSpPr>
              <p:cNvPr id="426" name="Google Shape;426;p38"/>
              <p:cNvSpPr/>
              <p:nvPr/>
            </p:nvSpPr>
            <p:spPr>
              <a:xfrm>
                <a:off x="10012305" y="4519929"/>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0"/>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F25D3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7" name="Google Shape;427;p38"/>
              <p:cNvSpPr/>
              <p:nvPr/>
            </p:nvSpPr>
            <p:spPr>
              <a:xfrm>
                <a:off x="10309634" y="4842924"/>
                <a:ext cx="564515" cy="549275"/>
              </a:xfrm>
              <a:custGeom>
                <a:avLst/>
                <a:gdLst/>
                <a:ahLst/>
                <a:cxnLst/>
                <a:rect l="l" t="t" r="r" b="b"/>
                <a:pathLst>
                  <a:path w="564515" h="549275" extrusionOk="0">
                    <a:moveTo>
                      <a:pt x="203022" y="416610"/>
                    </a:moveTo>
                    <a:lnTo>
                      <a:pt x="38976" y="416610"/>
                    </a:lnTo>
                    <a:lnTo>
                      <a:pt x="23804" y="413547"/>
                    </a:lnTo>
                    <a:lnTo>
                      <a:pt x="11415" y="405195"/>
                    </a:lnTo>
                    <a:lnTo>
                      <a:pt x="3062" y="392806"/>
                    </a:lnTo>
                    <a:lnTo>
                      <a:pt x="0" y="377634"/>
                    </a:lnTo>
                    <a:lnTo>
                      <a:pt x="0" y="38976"/>
                    </a:lnTo>
                    <a:lnTo>
                      <a:pt x="3062" y="23804"/>
                    </a:lnTo>
                    <a:lnTo>
                      <a:pt x="11415" y="11415"/>
                    </a:lnTo>
                    <a:lnTo>
                      <a:pt x="23804" y="3062"/>
                    </a:lnTo>
                    <a:lnTo>
                      <a:pt x="38976" y="0"/>
                    </a:lnTo>
                    <a:lnTo>
                      <a:pt x="525030" y="0"/>
                    </a:lnTo>
                    <a:lnTo>
                      <a:pt x="540202" y="3062"/>
                    </a:lnTo>
                    <a:lnTo>
                      <a:pt x="552591" y="11415"/>
                    </a:lnTo>
                    <a:lnTo>
                      <a:pt x="560944" y="23804"/>
                    </a:lnTo>
                    <a:lnTo>
                      <a:pt x="564006" y="38976"/>
                    </a:lnTo>
                    <a:lnTo>
                      <a:pt x="564006" y="377634"/>
                    </a:lnTo>
                    <a:lnTo>
                      <a:pt x="560944" y="392806"/>
                    </a:lnTo>
                    <a:lnTo>
                      <a:pt x="552591" y="405195"/>
                    </a:lnTo>
                    <a:lnTo>
                      <a:pt x="540202" y="413547"/>
                    </a:lnTo>
                    <a:lnTo>
                      <a:pt x="525030" y="416610"/>
                    </a:lnTo>
                    <a:lnTo>
                      <a:pt x="294766" y="416610"/>
                    </a:lnTo>
                    <a:lnTo>
                      <a:pt x="161404" y="548779"/>
                    </a:lnTo>
                  </a:path>
                </a:pathLst>
              </a:custGeom>
              <a:noFill/>
              <a:ln w="44450" cap="flat" cmpd="sng">
                <a:solidFill>
                  <a:srgbClr val="F25D3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8" name="Google Shape;428;p38"/>
              <p:cNvSpPr/>
              <p:nvPr/>
            </p:nvSpPr>
            <p:spPr>
              <a:xfrm>
                <a:off x="10431102"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solidFill>
                <a:srgbClr val="F25D39"/>
              </a:solidFill>
              <a:ln w="44450" cap="flat" cmpd="sng">
                <a:solidFill>
                  <a:srgbClr val="F25D3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9" name="Google Shape;429;p38"/>
              <p:cNvSpPr/>
              <p:nvPr/>
            </p:nvSpPr>
            <p:spPr>
              <a:xfrm>
                <a:off x="10560016"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solidFill>
                <a:srgbClr val="F25D39"/>
              </a:solidFill>
              <a:ln w="44450" cap="flat" cmpd="sng">
                <a:solidFill>
                  <a:srgbClr val="F25D3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0" name="Google Shape;430;p38"/>
              <p:cNvSpPr/>
              <p:nvPr/>
            </p:nvSpPr>
            <p:spPr>
              <a:xfrm>
                <a:off x="10688930"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solidFill>
                <a:srgbClr val="F25D39"/>
              </a:solidFill>
              <a:ln w="44450" cap="flat" cmpd="sng">
                <a:solidFill>
                  <a:srgbClr val="F25D3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431" name="Google Shape;431;p38"/>
          <p:cNvGrpSpPr/>
          <p:nvPr/>
        </p:nvGrpSpPr>
        <p:grpSpPr>
          <a:xfrm>
            <a:off x="3612235" y="198183"/>
            <a:ext cx="6212130" cy="923330"/>
            <a:chOff x="3225514" y="92434"/>
            <a:chExt cx="6212130" cy="923330"/>
          </a:xfrm>
        </p:grpSpPr>
        <p:sp>
          <p:nvSpPr>
            <p:cNvPr id="432" name="Google Shape;432;p38"/>
            <p:cNvSpPr/>
            <p:nvPr/>
          </p:nvSpPr>
          <p:spPr>
            <a:xfrm>
              <a:off x="4192139" y="92434"/>
              <a:ext cx="5245505"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zh-CN" sz="5400" b="0" i="0" u="none" strike="noStrike" cap="none">
                  <a:solidFill>
                    <a:schemeClr val="lt1"/>
                  </a:solidFill>
                  <a:latin typeface="Arial" panose="020B0604020202020204"/>
                  <a:ea typeface="Arial" panose="020B0604020202020204"/>
                  <a:cs typeface="Arial" panose="020B0604020202020204"/>
                  <a:sym typeface="Arial" panose="020B0604020202020204"/>
                </a:rPr>
                <a:t>店铺常见规则</a:t>
              </a:r>
              <a:endParaRPr sz="4115"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3" name="Google Shape;433;p38"/>
            <p:cNvSpPr/>
            <p:nvPr/>
          </p:nvSpPr>
          <p:spPr>
            <a:xfrm>
              <a:off x="3296907" y="578219"/>
              <a:ext cx="668655" cy="393065"/>
            </a:xfrm>
            <a:custGeom>
              <a:avLst/>
              <a:gdLst/>
              <a:ahLst/>
              <a:cxnLst/>
              <a:rect l="l" t="t" r="r" b="b"/>
              <a:pathLst>
                <a:path w="668654" h="393065" extrusionOk="0">
                  <a:moveTo>
                    <a:pt x="23228" y="0"/>
                  </a:moveTo>
                  <a:lnTo>
                    <a:pt x="6705" y="0"/>
                  </a:lnTo>
                  <a:lnTo>
                    <a:pt x="0" y="6705"/>
                  </a:lnTo>
                  <a:lnTo>
                    <a:pt x="0" y="392747"/>
                  </a:lnTo>
                  <a:lnTo>
                    <a:pt x="668286" y="392747"/>
                  </a:lnTo>
                  <a:lnTo>
                    <a:pt x="668286" y="362826"/>
                  </a:lnTo>
                  <a:lnTo>
                    <a:pt x="29921" y="362826"/>
                  </a:lnTo>
                  <a:lnTo>
                    <a:pt x="29921" y="6705"/>
                  </a:lnTo>
                  <a:lnTo>
                    <a:pt x="23228" y="0"/>
                  </a:lnTo>
                  <a:close/>
                </a:path>
                <a:path w="668654" h="393065" extrusionOk="0">
                  <a:moveTo>
                    <a:pt x="661581" y="0"/>
                  </a:moveTo>
                  <a:lnTo>
                    <a:pt x="645071" y="0"/>
                  </a:lnTo>
                  <a:lnTo>
                    <a:pt x="638365" y="6705"/>
                  </a:lnTo>
                  <a:lnTo>
                    <a:pt x="638365" y="362826"/>
                  </a:lnTo>
                  <a:lnTo>
                    <a:pt x="668286" y="362826"/>
                  </a:lnTo>
                  <a:lnTo>
                    <a:pt x="668286" y="6705"/>
                  </a:lnTo>
                  <a:lnTo>
                    <a:pt x="661581" y="0"/>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4" name="Google Shape;434;p38"/>
            <p:cNvSpPr/>
            <p:nvPr/>
          </p:nvSpPr>
          <p:spPr>
            <a:xfrm>
              <a:off x="3225514" y="226221"/>
              <a:ext cx="812800" cy="300355"/>
            </a:xfrm>
            <a:custGeom>
              <a:avLst/>
              <a:gdLst/>
              <a:ahLst/>
              <a:cxnLst/>
              <a:rect l="l" t="t" r="r" b="b"/>
              <a:pathLst>
                <a:path w="812800" h="300355" extrusionOk="0">
                  <a:moveTo>
                    <a:pt x="753554" y="0"/>
                  </a:moveTo>
                  <a:lnTo>
                    <a:pt x="59283" y="0"/>
                  </a:lnTo>
                  <a:lnTo>
                    <a:pt x="53276" y="4673"/>
                  </a:lnTo>
                  <a:lnTo>
                    <a:pt x="6857" y="190360"/>
                  </a:lnTo>
                  <a:lnTo>
                    <a:pt x="4376" y="196539"/>
                  </a:lnTo>
                  <a:lnTo>
                    <a:pt x="0" y="220929"/>
                  </a:lnTo>
                  <a:lnTo>
                    <a:pt x="5577" y="251667"/>
                  </a:lnTo>
                  <a:lnTo>
                    <a:pt x="20781" y="276796"/>
                  </a:lnTo>
                  <a:lnTo>
                    <a:pt x="43317" y="293752"/>
                  </a:lnTo>
                  <a:lnTo>
                    <a:pt x="70891" y="299973"/>
                  </a:lnTo>
                  <a:lnTo>
                    <a:pt x="87385" y="297784"/>
                  </a:lnTo>
                  <a:lnTo>
                    <a:pt x="102504" y="291541"/>
                  </a:lnTo>
                  <a:lnTo>
                    <a:pt x="115800" y="281736"/>
                  </a:lnTo>
                  <a:lnTo>
                    <a:pt x="125800" y="270052"/>
                  </a:lnTo>
                  <a:lnTo>
                    <a:pt x="70891" y="270052"/>
                  </a:lnTo>
                  <a:lnTo>
                    <a:pt x="54958" y="266186"/>
                  </a:lnTo>
                  <a:lnTo>
                    <a:pt x="41933" y="255649"/>
                  </a:lnTo>
                  <a:lnTo>
                    <a:pt x="33145" y="240032"/>
                  </a:lnTo>
                  <a:lnTo>
                    <a:pt x="29921" y="220929"/>
                  </a:lnTo>
                  <a:lnTo>
                    <a:pt x="30027" y="218960"/>
                  </a:lnTo>
                  <a:lnTo>
                    <a:pt x="30541" y="211772"/>
                  </a:lnTo>
                  <a:lnTo>
                    <a:pt x="31902" y="207759"/>
                  </a:lnTo>
                  <a:lnTo>
                    <a:pt x="34772" y="201206"/>
                  </a:lnTo>
                  <a:lnTo>
                    <a:pt x="35128" y="200431"/>
                  </a:lnTo>
                  <a:lnTo>
                    <a:pt x="35394" y="199631"/>
                  </a:lnTo>
                  <a:lnTo>
                    <a:pt x="77825" y="29921"/>
                  </a:lnTo>
                  <a:lnTo>
                    <a:pt x="765899" y="29921"/>
                  </a:lnTo>
                  <a:lnTo>
                    <a:pt x="759548" y="4673"/>
                  </a:lnTo>
                  <a:lnTo>
                    <a:pt x="753554" y="0"/>
                  </a:lnTo>
                  <a:close/>
                </a:path>
                <a:path w="812800" h="300355" extrusionOk="0">
                  <a:moveTo>
                    <a:pt x="179732" y="268858"/>
                  </a:moveTo>
                  <a:lnTo>
                    <a:pt x="126822" y="268858"/>
                  </a:lnTo>
                  <a:lnTo>
                    <a:pt x="137846" y="281519"/>
                  </a:lnTo>
                  <a:lnTo>
                    <a:pt x="151136" y="291184"/>
                  </a:lnTo>
                  <a:lnTo>
                    <a:pt x="166244" y="297350"/>
                  </a:lnTo>
                  <a:lnTo>
                    <a:pt x="182727" y="299516"/>
                  </a:lnTo>
                  <a:lnTo>
                    <a:pt x="199200" y="297342"/>
                  </a:lnTo>
                  <a:lnTo>
                    <a:pt x="214301" y="291142"/>
                  </a:lnTo>
                  <a:lnTo>
                    <a:pt x="227584" y="281402"/>
                  </a:lnTo>
                  <a:lnTo>
                    <a:pt x="237754" y="269595"/>
                  </a:lnTo>
                  <a:lnTo>
                    <a:pt x="182727" y="269595"/>
                  </a:lnTo>
                  <a:lnTo>
                    <a:pt x="179732" y="268858"/>
                  </a:lnTo>
                  <a:close/>
                </a:path>
                <a:path w="812800" h="300355" extrusionOk="0">
                  <a:moveTo>
                    <a:pt x="290968" y="268604"/>
                  </a:moveTo>
                  <a:lnTo>
                    <a:pt x="238607" y="268604"/>
                  </a:lnTo>
                  <a:lnTo>
                    <a:pt x="249626" y="281321"/>
                  </a:lnTo>
                  <a:lnTo>
                    <a:pt x="262968" y="291050"/>
                  </a:lnTo>
                  <a:lnTo>
                    <a:pt x="278021" y="297217"/>
                  </a:lnTo>
                  <a:lnTo>
                    <a:pt x="294576" y="299415"/>
                  </a:lnTo>
                  <a:lnTo>
                    <a:pt x="311037" y="297243"/>
                  </a:lnTo>
                  <a:lnTo>
                    <a:pt x="326134" y="291050"/>
                  </a:lnTo>
                  <a:lnTo>
                    <a:pt x="339419" y="281321"/>
                  </a:lnTo>
                  <a:lnTo>
                    <a:pt x="349622" y="269493"/>
                  </a:lnTo>
                  <a:lnTo>
                    <a:pt x="294576" y="269493"/>
                  </a:lnTo>
                  <a:lnTo>
                    <a:pt x="290968" y="268604"/>
                  </a:lnTo>
                  <a:close/>
                </a:path>
                <a:path w="812800" h="300355" extrusionOk="0">
                  <a:moveTo>
                    <a:pt x="402655" y="268541"/>
                  </a:moveTo>
                  <a:lnTo>
                    <a:pt x="350443" y="268541"/>
                  </a:lnTo>
                  <a:lnTo>
                    <a:pt x="361447" y="281251"/>
                  </a:lnTo>
                  <a:lnTo>
                    <a:pt x="374770" y="290999"/>
                  </a:lnTo>
                  <a:lnTo>
                    <a:pt x="389866" y="297192"/>
                  </a:lnTo>
                  <a:lnTo>
                    <a:pt x="406412" y="299389"/>
                  </a:lnTo>
                  <a:lnTo>
                    <a:pt x="422873" y="297217"/>
                  </a:lnTo>
                  <a:lnTo>
                    <a:pt x="437907" y="291050"/>
                  </a:lnTo>
                  <a:lnTo>
                    <a:pt x="451215" y="281321"/>
                  </a:lnTo>
                  <a:lnTo>
                    <a:pt x="461446" y="269468"/>
                  </a:lnTo>
                  <a:lnTo>
                    <a:pt x="406361" y="269455"/>
                  </a:lnTo>
                  <a:lnTo>
                    <a:pt x="402655" y="268541"/>
                  </a:lnTo>
                  <a:close/>
                </a:path>
                <a:path w="812800" h="300355" extrusionOk="0">
                  <a:moveTo>
                    <a:pt x="514454" y="268516"/>
                  </a:moveTo>
                  <a:lnTo>
                    <a:pt x="462267" y="268516"/>
                  </a:lnTo>
                  <a:lnTo>
                    <a:pt x="473290" y="281251"/>
                  </a:lnTo>
                  <a:lnTo>
                    <a:pt x="486641" y="290999"/>
                  </a:lnTo>
                  <a:lnTo>
                    <a:pt x="501742" y="297192"/>
                  </a:lnTo>
                  <a:lnTo>
                    <a:pt x="518261" y="299377"/>
                  </a:lnTo>
                  <a:lnTo>
                    <a:pt x="534752" y="297192"/>
                  </a:lnTo>
                  <a:lnTo>
                    <a:pt x="549861" y="290980"/>
                  </a:lnTo>
                  <a:lnTo>
                    <a:pt x="563126" y="281251"/>
                  </a:lnTo>
                  <a:lnTo>
                    <a:pt x="573293" y="269455"/>
                  </a:lnTo>
                  <a:lnTo>
                    <a:pt x="518261" y="269455"/>
                  </a:lnTo>
                  <a:lnTo>
                    <a:pt x="514454" y="268516"/>
                  </a:lnTo>
                  <a:close/>
                </a:path>
                <a:path w="812800" h="300355" extrusionOk="0">
                  <a:moveTo>
                    <a:pt x="626291" y="268516"/>
                  </a:moveTo>
                  <a:lnTo>
                    <a:pt x="574103" y="268516"/>
                  </a:lnTo>
                  <a:lnTo>
                    <a:pt x="585131" y="281251"/>
                  </a:lnTo>
                  <a:lnTo>
                    <a:pt x="598489" y="290999"/>
                  </a:lnTo>
                  <a:lnTo>
                    <a:pt x="613583" y="297192"/>
                  </a:lnTo>
                  <a:lnTo>
                    <a:pt x="630097" y="299377"/>
                  </a:lnTo>
                  <a:lnTo>
                    <a:pt x="646588" y="297192"/>
                  </a:lnTo>
                  <a:lnTo>
                    <a:pt x="661699" y="290980"/>
                  </a:lnTo>
                  <a:lnTo>
                    <a:pt x="674967" y="281251"/>
                  </a:lnTo>
                  <a:lnTo>
                    <a:pt x="685141" y="269455"/>
                  </a:lnTo>
                  <a:lnTo>
                    <a:pt x="630097" y="269455"/>
                  </a:lnTo>
                  <a:lnTo>
                    <a:pt x="626291" y="268516"/>
                  </a:lnTo>
                  <a:close/>
                </a:path>
                <a:path w="812800" h="300355" extrusionOk="0">
                  <a:moveTo>
                    <a:pt x="738139" y="268516"/>
                  </a:moveTo>
                  <a:lnTo>
                    <a:pt x="685952" y="268516"/>
                  </a:lnTo>
                  <a:lnTo>
                    <a:pt x="696978" y="281251"/>
                  </a:lnTo>
                  <a:lnTo>
                    <a:pt x="710333" y="290999"/>
                  </a:lnTo>
                  <a:lnTo>
                    <a:pt x="725426" y="297192"/>
                  </a:lnTo>
                  <a:lnTo>
                    <a:pt x="741946" y="299377"/>
                  </a:lnTo>
                  <a:lnTo>
                    <a:pt x="769514" y="293108"/>
                  </a:lnTo>
                  <a:lnTo>
                    <a:pt x="792051" y="276024"/>
                  </a:lnTo>
                  <a:lnTo>
                    <a:pt x="795997" y="269455"/>
                  </a:lnTo>
                  <a:lnTo>
                    <a:pt x="741946" y="269455"/>
                  </a:lnTo>
                  <a:lnTo>
                    <a:pt x="738139" y="268516"/>
                  </a:lnTo>
                  <a:close/>
                </a:path>
                <a:path w="812800" h="300355" extrusionOk="0">
                  <a:moveTo>
                    <a:pt x="135064" y="204546"/>
                  </a:moveTo>
                  <a:lnTo>
                    <a:pt x="118541" y="204546"/>
                  </a:lnTo>
                  <a:lnTo>
                    <a:pt x="111859" y="211747"/>
                  </a:lnTo>
                  <a:lnTo>
                    <a:pt x="111836" y="220027"/>
                  </a:lnTo>
                  <a:lnTo>
                    <a:pt x="108613" y="239475"/>
                  </a:lnTo>
                  <a:lnTo>
                    <a:pt x="99831" y="255379"/>
                  </a:lnTo>
                  <a:lnTo>
                    <a:pt x="86815" y="266113"/>
                  </a:lnTo>
                  <a:lnTo>
                    <a:pt x="70891" y="270052"/>
                  </a:lnTo>
                  <a:lnTo>
                    <a:pt x="125800" y="270052"/>
                  </a:lnTo>
                  <a:lnTo>
                    <a:pt x="126822" y="268858"/>
                  </a:lnTo>
                  <a:lnTo>
                    <a:pt x="179732" y="268858"/>
                  </a:lnTo>
                  <a:lnTo>
                    <a:pt x="166796" y="265677"/>
                  </a:lnTo>
                  <a:lnTo>
                    <a:pt x="141882" y="219735"/>
                  </a:lnTo>
                  <a:lnTo>
                    <a:pt x="141757" y="210705"/>
                  </a:lnTo>
                  <a:lnTo>
                    <a:pt x="135064" y="204546"/>
                  </a:lnTo>
                  <a:close/>
                </a:path>
                <a:path w="812800" h="300355" extrusionOk="0">
                  <a:moveTo>
                    <a:pt x="246900" y="204317"/>
                  </a:moveTo>
                  <a:lnTo>
                    <a:pt x="230377" y="204317"/>
                  </a:lnTo>
                  <a:lnTo>
                    <a:pt x="223743" y="211480"/>
                  </a:lnTo>
                  <a:lnTo>
                    <a:pt x="223647" y="220027"/>
                  </a:lnTo>
                  <a:lnTo>
                    <a:pt x="220460" y="239168"/>
                  </a:lnTo>
                  <a:lnTo>
                    <a:pt x="211674" y="254998"/>
                  </a:lnTo>
                  <a:lnTo>
                    <a:pt x="198653" y="265677"/>
                  </a:lnTo>
                  <a:lnTo>
                    <a:pt x="182727" y="269595"/>
                  </a:lnTo>
                  <a:lnTo>
                    <a:pt x="237754" y="269595"/>
                  </a:lnTo>
                  <a:lnTo>
                    <a:pt x="238607" y="268604"/>
                  </a:lnTo>
                  <a:lnTo>
                    <a:pt x="290968" y="268604"/>
                  </a:lnTo>
                  <a:lnTo>
                    <a:pt x="278687" y="265579"/>
                  </a:lnTo>
                  <a:lnTo>
                    <a:pt x="253641" y="218960"/>
                  </a:lnTo>
                  <a:lnTo>
                    <a:pt x="253537" y="210413"/>
                  </a:lnTo>
                  <a:lnTo>
                    <a:pt x="246900" y="204317"/>
                  </a:lnTo>
                  <a:close/>
                </a:path>
                <a:path w="812800" h="300355" extrusionOk="0">
                  <a:moveTo>
                    <a:pt x="358762" y="204254"/>
                  </a:moveTo>
                  <a:lnTo>
                    <a:pt x="342239" y="204254"/>
                  </a:lnTo>
                  <a:lnTo>
                    <a:pt x="335558" y="211480"/>
                  </a:lnTo>
                  <a:lnTo>
                    <a:pt x="335502" y="220027"/>
                  </a:lnTo>
                  <a:lnTo>
                    <a:pt x="332402" y="238616"/>
                  </a:lnTo>
                  <a:lnTo>
                    <a:pt x="332283" y="239168"/>
                  </a:lnTo>
                  <a:lnTo>
                    <a:pt x="323548" y="254884"/>
                  </a:lnTo>
                  <a:lnTo>
                    <a:pt x="310509" y="265579"/>
                  </a:lnTo>
                  <a:lnTo>
                    <a:pt x="294576" y="269493"/>
                  </a:lnTo>
                  <a:lnTo>
                    <a:pt x="349622" y="269493"/>
                  </a:lnTo>
                  <a:lnTo>
                    <a:pt x="350443" y="268541"/>
                  </a:lnTo>
                  <a:lnTo>
                    <a:pt x="402655" y="268541"/>
                  </a:lnTo>
                  <a:lnTo>
                    <a:pt x="390471" y="265524"/>
                  </a:lnTo>
                  <a:lnTo>
                    <a:pt x="377463" y="254739"/>
                  </a:lnTo>
                  <a:lnTo>
                    <a:pt x="368687" y="238616"/>
                  </a:lnTo>
                  <a:lnTo>
                    <a:pt x="365513" y="218960"/>
                  </a:lnTo>
                  <a:lnTo>
                    <a:pt x="365454" y="210413"/>
                  </a:lnTo>
                  <a:lnTo>
                    <a:pt x="358762" y="204254"/>
                  </a:lnTo>
                  <a:close/>
                </a:path>
                <a:path w="812800" h="300355" extrusionOk="0">
                  <a:moveTo>
                    <a:pt x="470611" y="204254"/>
                  </a:moveTo>
                  <a:lnTo>
                    <a:pt x="454088" y="204254"/>
                  </a:lnTo>
                  <a:lnTo>
                    <a:pt x="447382" y="211480"/>
                  </a:lnTo>
                  <a:lnTo>
                    <a:pt x="447334" y="220027"/>
                  </a:lnTo>
                  <a:lnTo>
                    <a:pt x="444233" y="238634"/>
                  </a:lnTo>
                  <a:lnTo>
                    <a:pt x="406412" y="269468"/>
                  </a:lnTo>
                  <a:lnTo>
                    <a:pt x="461457" y="269455"/>
                  </a:lnTo>
                  <a:lnTo>
                    <a:pt x="462267" y="268516"/>
                  </a:lnTo>
                  <a:lnTo>
                    <a:pt x="514454" y="268516"/>
                  </a:lnTo>
                  <a:lnTo>
                    <a:pt x="502335" y="265524"/>
                  </a:lnTo>
                  <a:lnTo>
                    <a:pt x="489315" y="254739"/>
                  </a:lnTo>
                  <a:lnTo>
                    <a:pt x="480528" y="238616"/>
                  </a:lnTo>
                  <a:lnTo>
                    <a:pt x="477351" y="218960"/>
                  </a:lnTo>
                  <a:lnTo>
                    <a:pt x="477304" y="210413"/>
                  </a:lnTo>
                  <a:lnTo>
                    <a:pt x="470611" y="204254"/>
                  </a:lnTo>
                  <a:close/>
                </a:path>
                <a:path w="812800" h="300355" extrusionOk="0">
                  <a:moveTo>
                    <a:pt x="582447" y="204254"/>
                  </a:moveTo>
                  <a:lnTo>
                    <a:pt x="565924" y="204254"/>
                  </a:lnTo>
                  <a:lnTo>
                    <a:pt x="559231" y="211480"/>
                  </a:lnTo>
                  <a:lnTo>
                    <a:pt x="559183" y="220027"/>
                  </a:lnTo>
                  <a:lnTo>
                    <a:pt x="556071" y="238681"/>
                  </a:lnTo>
                  <a:lnTo>
                    <a:pt x="518261" y="269455"/>
                  </a:lnTo>
                  <a:lnTo>
                    <a:pt x="573293" y="269455"/>
                  </a:lnTo>
                  <a:lnTo>
                    <a:pt x="574103" y="268516"/>
                  </a:lnTo>
                  <a:lnTo>
                    <a:pt x="626291" y="268516"/>
                  </a:lnTo>
                  <a:lnTo>
                    <a:pt x="614173" y="265524"/>
                  </a:lnTo>
                  <a:lnTo>
                    <a:pt x="601157" y="254739"/>
                  </a:lnTo>
                  <a:lnTo>
                    <a:pt x="592375" y="238616"/>
                  </a:lnTo>
                  <a:lnTo>
                    <a:pt x="589200" y="218960"/>
                  </a:lnTo>
                  <a:lnTo>
                    <a:pt x="589152" y="210413"/>
                  </a:lnTo>
                  <a:lnTo>
                    <a:pt x="582447" y="204254"/>
                  </a:lnTo>
                  <a:close/>
                </a:path>
                <a:path w="812800" h="300355" extrusionOk="0">
                  <a:moveTo>
                    <a:pt x="694283" y="204254"/>
                  </a:moveTo>
                  <a:lnTo>
                    <a:pt x="677773" y="204254"/>
                  </a:lnTo>
                  <a:lnTo>
                    <a:pt x="671067" y="211480"/>
                  </a:lnTo>
                  <a:lnTo>
                    <a:pt x="671019" y="220027"/>
                  </a:lnTo>
                  <a:lnTo>
                    <a:pt x="667907" y="238681"/>
                  </a:lnTo>
                  <a:lnTo>
                    <a:pt x="630097" y="269455"/>
                  </a:lnTo>
                  <a:lnTo>
                    <a:pt x="685141" y="269455"/>
                  </a:lnTo>
                  <a:lnTo>
                    <a:pt x="685952" y="268516"/>
                  </a:lnTo>
                  <a:lnTo>
                    <a:pt x="738139" y="268516"/>
                  </a:lnTo>
                  <a:lnTo>
                    <a:pt x="726020" y="265524"/>
                  </a:lnTo>
                  <a:lnTo>
                    <a:pt x="713000" y="254739"/>
                  </a:lnTo>
                  <a:lnTo>
                    <a:pt x="704213" y="238616"/>
                  </a:lnTo>
                  <a:lnTo>
                    <a:pt x="701036" y="218960"/>
                  </a:lnTo>
                  <a:lnTo>
                    <a:pt x="700989" y="210413"/>
                  </a:lnTo>
                  <a:lnTo>
                    <a:pt x="694283" y="204254"/>
                  </a:lnTo>
                  <a:close/>
                </a:path>
                <a:path w="812800" h="300355" extrusionOk="0">
                  <a:moveTo>
                    <a:pt x="812625" y="214629"/>
                  </a:moveTo>
                  <a:lnTo>
                    <a:pt x="797661" y="214629"/>
                  </a:lnTo>
                  <a:lnTo>
                    <a:pt x="782789" y="217131"/>
                  </a:lnTo>
                  <a:lnTo>
                    <a:pt x="782855" y="220027"/>
                  </a:lnTo>
                  <a:lnTo>
                    <a:pt x="779745" y="238681"/>
                  </a:lnTo>
                  <a:lnTo>
                    <a:pt x="741946" y="269455"/>
                  </a:lnTo>
                  <a:lnTo>
                    <a:pt x="795997" y="269455"/>
                  </a:lnTo>
                  <a:lnTo>
                    <a:pt x="807258" y="250706"/>
                  </a:lnTo>
                  <a:lnTo>
                    <a:pt x="812785" y="220027"/>
                  </a:lnTo>
                  <a:lnTo>
                    <a:pt x="812678" y="215620"/>
                  </a:lnTo>
                  <a:lnTo>
                    <a:pt x="812625" y="214629"/>
                  </a:lnTo>
                  <a:close/>
                </a:path>
                <a:path w="812800" h="300355" extrusionOk="0">
                  <a:moveTo>
                    <a:pt x="765899" y="29921"/>
                  </a:moveTo>
                  <a:lnTo>
                    <a:pt x="734999" y="29921"/>
                  </a:lnTo>
                  <a:lnTo>
                    <a:pt x="777455" y="199643"/>
                  </a:lnTo>
                  <a:lnTo>
                    <a:pt x="777722" y="200444"/>
                  </a:lnTo>
                  <a:lnTo>
                    <a:pt x="778052" y="201231"/>
                  </a:lnTo>
                  <a:lnTo>
                    <a:pt x="782350" y="210705"/>
                  </a:lnTo>
                  <a:lnTo>
                    <a:pt x="782473" y="211772"/>
                  </a:lnTo>
                  <a:lnTo>
                    <a:pt x="782739" y="215671"/>
                  </a:lnTo>
                  <a:lnTo>
                    <a:pt x="797661" y="214629"/>
                  </a:lnTo>
                  <a:lnTo>
                    <a:pt x="812625" y="214629"/>
                  </a:lnTo>
                  <a:lnTo>
                    <a:pt x="812596" y="213728"/>
                  </a:lnTo>
                  <a:lnTo>
                    <a:pt x="811872" y="203403"/>
                  </a:lnTo>
                  <a:lnTo>
                    <a:pt x="806615" y="191795"/>
                  </a:lnTo>
                  <a:lnTo>
                    <a:pt x="765899" y="29921"/>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5" name="Google Shape;435;p38"/>
            <p:cNvSpPr/>
            <p:nvPr/>
          </p:nvSpPr>
          <p:spPr>
            <a:xfrm>
              <a:off x="3516345" y="681711"/>
              <a:ext cx="229870" cy="267970"/>
            </a:xfrm>
            <a:custGeom>
              <a:avLst/>
              <a:gdLst/>
              <a:ahLst/>
              <a:cxnLst/>
              <a:rect l="l" t="t" r="r" b="b"/>
              <a:pathLst>
                <a:path w="229870" h="267969" extrusionOk="0">
                  <a:moveTo>
                    <a:pt x="127800" y="0"/>
                  </a:moveTo>
                  <a:lnTo>
                    <a:pt x="101612" y="0"/>
                  </a:lnTo>
                  <a:lnTo>
                    <a:pt x="62102" y="7498"/>
                  </a:lnTo>
                  <a:lnTo>
                    <a:pt x="29798" y="27935"/>
                  </a:lnTo>
                  <a:lnTo>
                    <a:pt x="7999" y="58223"/>
                  </a:lnTo>
                  <a:lnTo>
                    <a:pt x="0" y="95275"/>
                  </a:lnTo>
                  <a:lnTo>
                    <a:pt x="0" y="267436"/>
                  </a:lnTo>
                  <a:lnTo>
                    <a:pt x="29921" y="267436"/>
                  </a:lnTo>
                  <a:lnTo>
                    <a:pt x="29921" y="95275"/>
                  </a:lnTo>
                  <a:lnTo>
                    <a:pt x="35565" y="69863"/>
                  </a:lnTo>
                  <a:lnTo>
                    <a:pt x="50946" y="49087"/>
                  </a:lnTo>
                  <a:lnTo>
                    <a:pt x="73737" y="35066"/>
                  </a:lnTo>
                  <a:lnTo>
                    <a:pt x="101612" y="29921"/>
                  </a:lnTo>
                  <a:lnTo>
                    <a:pt x="201047" y="29921"/>
                  </a:lnTo>
                  <a:lnTo>
                    <a:pt x="199618" y="27935"/>
                  </a:lnTo>
                  <a:lnTo>
                    <a:pt x="167315" y="7498"/>
                  </a:lnTo>
                  <a:lnTo>
                    <a:pt x="127800" y="0"/>
                  </a:lnTo>
                  <a:close/>
                </a:path>
                <a:path w="229870" h="267969" extrusionOk="0">
                  <a:moveTo>
                    <a:pt x="201047" y="29921"/>
                  </a:moveTo>
                  <a:lnTo>
                    <a:pt x="127800" y="29921"/>
                  </a:lnTo>
                  <a:lnTo>
                    <a:pt x="155675" y="35066"/>
                  </a:lnTo>
                  <a:lnTo>
                    <a:pt x="178466" y="49087"/>
                  </a:lnTo>
                  <a:lnTo>
                    <a:pt x="193847" y="69863"/>
                  </a:lnTo>
                  <a:lnTo>
                    <a:pt x="199491" y="95275"/>
                  </a:lnTo>
                  <a:lnTo>
                    <a:pt x="199491" y="267436"/>
                  </a:lnTo>
                  <a:lnTo>
                    <a:pt x="229412" y="267436"/>
                  </a:lnTo>
                  <a:lnTo>
                    <a:pt x="229412" y="95275"/>
                  </a:lnTo>
                  <a:lnTo>
                    <a:pt x="221415" y="58223"/>
                  </a:lnTo>
                  <a:lnTo>
                    <a:pt x="201047" y="29921"/>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6" name="Google Shape;436;p38"/>
            <p:cNvSpPr/>
            <p:nvPr/>
          </p:nvSpPr>
          <p:spPr>
            <a:xfrm>
              <a:off x="3357635" y="334779"/>
              <a:ext cx="522605" cy="0"/>
            </a:xfrm>
            <a:custGeom>
              <a:avLst/>
              <a:gdLst/>
              <a:ahLst/>
              <a:cxnLst/>
              <a:rect l="l" t="t" r="r" b="b"/>
              <a:pathLst>
                <a:path w="522604" h="120000" extrusionOk="0">
                  <a:moveTo>
                    <a:pt x="0" y="0"/>
                  </a:moveTo>
                  <a:lnTo>
                    <a:pt x="521995" y="0"/>
                  </a:lnTo>
                </a:path>
              </a:pathLst>
            </a:custGeom>
            <a:no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37" name="Google Shape;437;p38"/>
          <p:cNvGrpSpPr/>
          <p:nvPr/>
        </p:nvGrpSpPr>
        <p:grpSpPr>
          <a:xfrm>
            <a:off x="1922250" y="3093596"/>
            <a:ext cx="1125855" cy="1740950"/>
            <a:chOff x="2162018" y="2966420"/>
            <a:chExt cx="1125855" cy="1740950"/>
          </a:xfrm>
        </p:grpSpPr>
        <p:sp>
          <p:nvSpPr>
            <p:cNvPr id="438" name="Google Shape;438;p38"/>
            <p:cNvSpPr txBox="1"/>
            <p:nvPr/>
          </p:nvSpPr>
          <p:spPr>
            <a:xfrm>
              <a:off x="2192380" y="4386769"/>
              <a:ext cx="1065130" cy="320601"/>
            </a:xfrm>
            <a:prstGeom prst="rect">
              <a:avLst/>
            </a:prstGeom>
            <a:noFill/>
            <a:ln>
              <a:noFill/>
            </a:ln>
          </p:spPr>
          <p:txBody>
            <a:bodyPr spcFirstLastPara="1" wrap="square" lIns="0" tIns="12700" rIns="0" bIns="0" anchor="t" anchorCtr="0">
              <a:noAutofit/>
            </a:bodyPr>
            <a:lstStyle/>
            <a:p>
              <a:pPr marL="302895" marR="5080" lvl="0" indent="-29083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6A6A6"/>
                  </a:solidFill>
                  <a:latin typeface="Arial" panose="020B0604020202020204"/>
                  <a:ea typeface="Arial" panose="020B0604020202020204"/>
                  <a:cs typeface="Arial" panose="020B0604020202020204"/>
                  <a:sym typeface="Arial" panose="020B0604020202020204"/>
                </a:rPr>
                <a:t>迟发货率</a:t>
              </a:r>
              <a:endParaRPr sz="2000" b="1" i="0" u="none" strike="noStrike" cap="none">
                <a:solidFill>
                  <a:srgbClr val="A6A6A6"/>
                </a:solidFill>
                <a:latin typeface="Arial" panose="020B0604020202020204"/>
                <a:ea typeface="Arial" panose="020B0604020202020204"/>
                <a:cs typeface="Arial" panose="020B0604020202020204"/>
                <a:sym typeface="Arial" panose="020B0604020202020204"/>
              </a:endParaRPr>
            </a:p>
          </p:txBody>
        </p:sp>
        <p:sp>
          <p:nvSpPr>
            <p:cNvPr id="439" name="Google Shape;439;p38"/>
            <p:cNvSpPr/>
            <p:nvPr/>
          </p:nvSpPr>
          <p:spPr>
            <a:xfrm>
              <a:off x="2162018" y="2966420"/>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chemeClr val="lt1"/>
            </a:solidFill>
            <a:ln w="44450" cap="flat" cmpd="sng">
              <a:solidFill>
                <a:srgbClr val="A6A6A6"/>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40" name="Google Shape;440;p38" descr="秒表"/>
            <p:cNvPicPr preferRelativeResize="0"/>
            <p:nvPr/>
          </p:nvPicPr>
          <p:blipFill rotWithShape="1">
            <a:blip r:embed="rId1"/>
            <a:srcRect/>
            <a:stretch>
              <a:fillRect/>
            </a:stretch>
          </p:blipFill>
          <p:spPr>
            <a:xfrm>
              <a:off x="2267745" y="3060267"/>
              <a:ext cx="914400" cy="914400"/>
            </a:xfrm>
            <a:prstGeom prst="rect">
              <a:avLst/>
            </a:prstGeom>
            <a:noFill/>
            <a:ln>
              <a:noFill/>
            </a:ln>
          </p:spPr>
        </p:pic>
      </p:grpSp>
      <p:grpSp>
        <p:nvGrpSpPr>
          <p:cNvPr id="441" name="Google Shape;441;p38"/>
          <p:cNvGrpSpPr/>
          <p:nvPr/>
        </p:nvGrpSpPr>
        <p:grpSpPr>
          <a:xfrm>
            <a:off x="4690475" y="3091800"/>
            <a:ext cx="1125855" cy="1740951"/>
            <a:chOff x="5141018" y="2898843"/>
            <a:chExt cx="1125855" cy="1740951"/>
          </a:xfrm>
        </p:grpSpPr>
        <p:grpSp>
          <p:nvGrpSpPr>
            <p:cNvPr id="442" name="Google Shape;442;p38"/>
            <p:cNvGrpSpPr/>
            <p:nvPr/>
          </p:nvGrpSpPr>
          <p:grpSpPr>
            <a:xfrm>
              <a:off x="5141018" y="2898843"/>
              <a:ext cx="1125855" cy="1740951"/>
              <a:chOff x="5161299" y="2659528"/>
              <a:chExt cx="1125855" cy="1740951"/>
            </a:xfrm>
          </p:grpSpPr>
          <p:sp>
            <p:nvSpPr>
              <p:cNvPr id="443" name="Google Shape;443;p38"/>
              <p:cNvSpPr txBox="1"/>
              <p:nvPr/>
            </p:nvSpPr>
            <p:spPr>
              <a:xfrm>
                <a:off x="5177364" y="4079878"/>
                <a:ext cx="1093723" cy="32060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5A5A5"/>
                    </a:solidFill>
                    <a:latin typeface="Arial" panose="020B0604020202020204"/>
                    <a:ea typeface="Arial" panose="020B0604020202020204"/>
                    <a:cs typeface="Arial" panose="020B0604020202020204"/>
                    <a:sym typeface="Arial" panose="020B0604020202020204"/>
                  </a:rPr>
                  <a:t>未完成率</a:t>
                </a:r>
                <a:endParaRPr sz="2000" b="1" i="0" u="none" strike="noStrike" cap="none">
                  <a:solidFill>
                    <a:srgbClr val="A5A5A5"/>
                  </a:solidFill>
                  <a:latin typeface="Arial" panose="020B0604020202020204"/>
                  <a:ea typeface="Arial" panose="020B0604020202020204"/>
                  <a:cs typeface="Arial" panose="020B0604020202020204"/>
                  <a:sym typeface="Arial" panose="020B0604020202020204"/>
                </a:endParaRPr>
              </a:p>
            </p:txBody>
          </p:sp>
          <p:sp>
            <p:nvSpPr>
              <p:cNvPr id="444" name="Google Shape;444;p38"/>
              <p:cNvSpPr/>
              <p:nvPr/>
            </p:nvSpPr>
            <p:spPr>
              <a:xfrm>
                <a:off x="5161299" y="2659528"/>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pic>
          <p:nvPicPr>
            <p:cNvPr id="445" name="Google Shape;445;p38" descr="旗帜"/>
            <p:cNvPicPr preferRelativeResize="0"/>
            <p:nvPr/>
          </p:nvPicPr>
          <p:blipFill rotWithShape="1">
            <a:blip r:embed="rId2"/>
            <a:srcRect/>
            <a:stretch>
              <a:fillRect/>
            </a:stretch>
          </p:blipFill>
          <p:spPr>
            <a:xfrm>
              <a:off x="5357483" y="3102623"/>
              <a:ext cx="790334" cy="790334"/>
            </a:xfrm>
            <a:prstGeom prst="rect">
              <a:avLst/>
            </a:prstGeom>
            <a:noFill/>
            <a:ln>
              <a:noFill/>
            </a:ln>
          </p:spPr>
        </p:pic>
      </p:grpSp>
      <p:grpSp>
        <p:nvGrpSpPr>
          <p:cNvPr id="446" name="Google Shape;446;p38"/>
          <p:cNvGrpSpPr/>
          <p:nvPr/>
        </p:nvGrpSpPr>
        <p:grpSpPr>
          <a:xfrm>
            <a:off x="7122011" y="3091801"/>
            <a:ext cx="1866125" cy="1747367"/>
            <a:chOff x="7349760" y="2836931"/>
            <a:chExt cx="1866125" cy="1747367"/>
          </a:xfrm>
        </p:grpSpPr>
        <p:grpSp>
          <p:nvGrpSpPr>
            <p:cNvPr id="447" name="Google Shape;447;p38"/>
            <p:cNvGrpSpPr/>
            <p:nvPr/>
          </p:nvGrpSpPr>
          <p:grpSpPr>
            <a:xfrm>
              <a:off x="7349760" y="2836931"/>
              <a:ext cx="1866125" cy="1747367"/>
              <a:chOff x="9806939" y="2147527"/>
              <a:chExt cx="1866125" cy="1747367"/>
            </a:xfrm>
          </p:grpSpPr>
          <p:sp>
            <p:nvSpPr>
              <p:cNvPr id="448" name="Google Shape;448;p38"/>
              <p:cNvSpPr txBox="1"/>
              <p:nvPr/>
            </p:nvSpPr>
            <p:spPr>
              <a:xfrm>
                <a:off x="9806939" y="3574292"/>
                <a:ext cx="1866125" cy="320602"/>
              </a:xfrm>
              <a:prstGeom prst="rect">
                <a:avLst/>
              </a:prstGeom>
              <a:noFill/>
              <a:ln>
                <a:noFill/>
              </a:ln>
            </p:spPr>
            <p:txBody>
              <a:bodyPr spcFirstLastPara="1" wrap="square" lIns="0" tIns="12700" rIns="0" bIns="0"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5A5A5"/>
                    </a:solidFill>
                    <a:latin typeface="Arial" panose="020B0604020202020204"/>
                    <a:ea typeface="Arial" panose="020B0604020202020204"/>
                    <a:cs typeface="Arial" panose="020B0604020202020204"/>
                    <a:sym typeface="Arial" panose="020B0604020202020204"/>
                  </a:rPr>
                  <a:t>违反上架规则</a:t>
                </a:r>
                <a:endParaRPr sz="2000" b="1" i="0" u="none" strike="noStrike" cap="none">
                  <a:solidFill>
                    <a:srgbClr val="A5A5A5"/>
                  </a:solidFill>
                  <a:latin typeface="Arial" panose="020B0604020202020204"/>
                  <a:ea typeface="Arial" panose="020B0604020202020204"/>
                  <a:cs typeface="Arial" panose="020B0604020202020204"/>
                  <a:sym typeface="Arial" panose="020B0604020202020204"/>
                </a:endParaRPr>
              </a:p>
            </p:txBody>
          </p:sp>
          <p:sp>
            <p:nvSpPr>
              <p:cNvPr id="449" name="Google Shape;449;p38"/>
              <p:cNvSpPr/>
              <p:nvPr/>
            </p:nvSpPr>
            <p:spPr>
              <a:xfrm>
                <a:off x="10176228" y="2147527"/>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pic>
          <p:nvPicPr>
            <p:cNvPr id="450" name="Google Shape;450;p38" descr="合同"/>
            <p:cNvPicPr preferRelativeResize="0"/>
            <p:nvPr/>
          </p:nvPicPr>
          <p:blipFill rotWithShape="1">
            <a:blip r:embed="rId3"/>
            <a:srcRect/>
            <a:stretch>
              <a:fillRect/>
            </a:stretch>
          </p:blipFill>
          <p:spPr>
            <a:xfrm>
              <a:off x="7897513" y="2996937"/>
              <a:ext cx="773171" cy="773171"/>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9"/>
          <p:cNvSpPr txBox="1"/>
          <p:nvPr/>
        </p:nvSpPr>
        <p:spPr>
          <a:xfrm>
            <a:off x="413839" y="281583"/>
            <a:ext cx="12328242" cy="46167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2800" b="1" i="0" u="none" strike="noStrike" cap="none" dirty="0">
                <a:solidFill>
                  <a:srgbClr val="F25D39"/>
                </a:solidFill>
                <a:latin typeface="Arial" panose="020B0604020202020204"/>
                <a:ea typeface="Arial" panose="020B0604020202020204"/>
                <a:cs typeface="Arial" panose="020B0604020202020204"/>
                <a:sym typeface="Arial" panose="020B0604020202020204"/>
              </a:rPr>
              <a:t>聊聊回复率是怎样计算的</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57" name="Google Shape;457;p39"/>
          <p:cNvSpPr txBox="1"/>
          <p:nvPr/>
        </p:nvSpPr>
        <p:spPr>
          <a:xfrm>
            <a:off x="694519" y="1017907"/>
            <a:ext cx="11556563" cy="239031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聊聊回复率是指收到留言12小时内卖家回复买家的频率， 包括回复问题， 接受或者拒绝买家议价。系统会根据如下几条计算店铺聊聊回复率：</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2000"/>
              <a:buFont typeface="Arial" panose="020B0604020202020204"/>
              <a:buChar char="•"/>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过去30天内的收到的买家留言和议价；</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2000"/>
              <a:buFont typeface="Arial" panose="020B0604020202020204"/>
              <a:buChar char="•"/>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您所收到的最新10条买家留言和议价；</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2000"/>
              <a:buFont typeface="Arial" panose="020B0604020202020204"/>
              <a:buChar char="•"/>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透过系统自动回复的讯息不列入计算，每天会更新聊聊回复率两次。</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000"/>
              <a:buFont typeface="Arial" panose="020B0604020202020204"/>
              <a:buNone/>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58" name="Google Shape;458;p39"/>
          <p:cNvPicPr preferRelativeResize="0"/>
          <p:nvPr/>
        </p:nvPicPr>
        <p:blipFill rotWithShape="1">
          <a:blip r:embed="rId1"/>
          <a:srcRect/>
          <a:stretch>
            <a:fillRect/>
          </a:stretch>
        </p:blipFill>
        <p:spPr>
          <a:xfrm>
            <a:off x="1512887" y="3605647"/>
            <a:ext cx="10410825" cy="3267075"/>
          </a:xfrm>
          <a:prstGeom prst="rect">
            <a:avLst/>
          </a:prstGeom>
          <a:noFill/>
          <a:ln>
            <a:noFill/>
          </a:ln>
          <a:effectLst>
            <a:outerShdw blurRad="292100" dist="139700" dir="2700000" algn="tl" rotWithShape="0">
              <a:srgbClr val="333333">
                <a:alpha val="64313"/>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0"/>
          <p:cNvSpPr txBox="1"/>
          <p:nvPr/>
        </p:nvSpPr>
        <p:spPr>
          <a:xfrm>
            <a:off x="413839" y="281583"/>
            <a:ext cx="12328242" cy="46167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2800" b="1" i="0" u="none" strike="noStrike" cap="none">
                <a:solidFill>
                  <a:srgbClr val="F25D39"/>
                </a:solidFill>
                <a:latin typeface="Arial" panose="020B0604020202020204"/>
                <a:ea typeface="Arial" panose="020B0604020202020204"/>
                <a:cs typeface="Arial" panose="020B0604020202020204"/>
                <a:sym typeface="Arial" panose="020B0604020202020204"/>
              </a:rPr>
              <a:t>聊聊回复率Q&amp;A</a:t>
            </a:r>
            <a:endParaRPr sz="2800" b="1" i="0" u="none" strike="noStrike" cap="none">
              <a:solidFill>
                <a:srgbClr val="F25D39"/>
              </a:solidFill>
              <a:latin typeface="Arial" panose="020B0604020202020204"/>
              <a:ea typeface="Arial" panose="020B0604020202020204"/>
              <a:cs typeface="Arial" panose="020B0604020202020204"/>
              <a:sym typeface="Arial" panose="020B0604020202020204"/>
            </a:endParaRPr>
          </a:p>
        </p:txBody>
      </p:sp>
      <p:sp>
        <p:nvSpPr>
          <p:cNvPr id="465" name="Google Shape;465;p40"/>
          <p:cNvSpPr txBox="1"/>
          <p:nvPr/>
        </p:nvSpPr>
        <p:spPr>
          <a:xfrm>
            <a:off x="1023146" y="1021550"/>
            <a:ext cx="11556563" cy="570136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Q： </a:t>
            </a:r>
            <a:r>
              <a:rPr lang="zh-CN"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为什么回复率一开始是57%？</a:t>
            </a:r>
            <a:b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b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A： 新店后台设置默认显示57%</a:t>
            </a:r>
            <a:b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br>
            <a:b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b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Q：</a:t>
            </a:r>
            <a:r>
              <a:rPr lang="zh-CN"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多长时间之内回复算是及时回复？</a:t>
            </a:r>
            <a:br>
              <a:rPr lang="zh-CN"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b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A： 12小时之内回复信息算是及时回复。</a:t>
            </a:r>
            <a:b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br>
            <a:b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b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Q：</a:t>
            </a:r>
            <a:r>
              <a:rPr lang="zh-CN"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卖家坚持回复聊聊，但数据维持不变，请问聊聊回复率的显示数据更新周期是怎样？</a:t>
            </a:r>
            <a:b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b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A：每天更新两次，中午十二点和凌晨十二点。</a:t>
            </a:r>
            <a:b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br>
            <a:b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b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Q：</a:t>
            </a:r>
            <a:r>
              <a:rPr lang="zh-CN"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周末多数卖家不上班，这个对回复率的数据影响大吗？</a:t>
            </a:r>
            <a:br>
              <a:rPr lang="zh-CN"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b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A：只要有买家发送聊聊信息，卖家超时没有及时回复的话，对店铺回复率就有影响。建议卖家下载       Shopee手机端可以随时随地快捷回复</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000"/>
              <a:buFont typeface="Arial" panose="020B0604020202020204"/>
              <a:buNone/>
            </a:pPr>
            <a:b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b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1"/>
          <p:cNvSpPr txBox="1"/>
          <p:nvPr/>
        </p:nvSpPr>
        <p:spPr>
          <a:xfrm>
            <a:off x="366178" y="250939"/>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重视与买家的聊天</a:t>
            </a:r>
            <a:endParaRPr sz="2800" b="1"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pic>
        <p:nvPicPr>
          <p:cNvPr id="472" name="Google Shape;472;p41"/>
          <p:cNvPicPr preferRelativeResize="0"/>
          <p:nvPr/>
        </p:nvPicPr>
        <p:blipFill rotWithShape="1">
          <a:blip r:embed="rId1"/>
          <a:srcRect/>
          <a:stretch>
            <a:fillRect/>
          </a:stretch>
        </p:blipFill>
        <p:spPr>
          <a:xfrm>
            <a:off x="7749100" y="2984406"/>
            <a:ext cx="5071500" cy="4507235"/>
          </a:xfrm>
          <a:prstGeom prst="rect">
            <a:avLst/>
          </a:prstGeom>
          <a:noFill/>
          <a:ln>
            <a:noFill/>
          </a:ln>
          <a:effectLst>
            <a:outerShdw blurRad="292100" dist="139700" dir="2700000" algn="tl" rotWithShape="0">
              <a:srgbClr val="333333">
                <a:alpha val="64313"/>
              </a:srgbClr>
            </a:outerShdw>
          </a:effectLst>
        </p:spPr>
      </p:pic>
      <p:pic>
        <p:nvPicPr>
          <p:cNvPr id="473" name="Google Shape;473;p41"/>
          <p:cNvPicPr preferRelativeResize="0"/>
          <p:nvPr/>
        </p:nvPicPr>
        <p:blipFill rotWithShape="1">
          <a:blip r:embed="rId2"/>
          <a:srcRect/>
          <a:stretch>
            <a:fillRect/>
          </a:stretch>
        </p:blipFill>
        <p:spPr>
          <a:xfrm>
            <a:off x="7638475" y="250939"/>
            <a:ext cx="5182125" cy="2734333"/>
          </a:xfrm>
          <a:prstGeom prst="rect">
            <a:avLst/>
          </a:prstGeom>
          <a:noFill/>
          <a:ln>
            <a:noFill/>
          </a:ln>
          <a:effectLst>
            <a:outerShdw blurRad="292100" dist="139700" dir="2700000" algn="tl" rotWithShape="0">
              <a:srgbClr val="333333">
                <a:alpha val="64313"/>
              </a:srgbClr>
            </a:outerShdw>
          </a:effectLst>
        </p:spPr>
      </p:pic>
      <p:sp>
        <p:nvSpPr>
          <p:cNvPr id="474" name="Google Shape;474;p41"/>
          <p:cNvSpPr txBox="1"/>
          <p:nvPr/>
        </p:nvSpPr>
        <p:spPr>
          <a:xfrm>
            <a:off x="869382" y="2356030"/>
            <a:ext cx="5994391" cy="288199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000"/>
              <a:buFont typeface="Arial" panose="020B0604020202020204"/>
              <a:buChar char="•"/>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重视每一次聊天机会，即使当下不购买也请买家关注店铺</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2000"/>
              <a:buFont typeface="Arial" panose="020B0604020202020204"/>
              <a:buChar char="•"/>
            </a:pPr>
            <a:r>
              <a:rPr lang="zh-CN" sz="2000" b="0" i="0" u="none" strike="noStrike" cap="none">
                <a:solidFill>
                  <a:schemeClr val="dk1"/>
                </a:solidFill>
                <a:latin typeface="Arial" panose="020B0604020202020204"/>
                <a:ea typeface="Arial" panose="020B0604020202020204"/>
                <a:cs typeface="Arial" panose="020B0604020202020204"/>
                <a:sym typeface="Arial" panose="020B0604020202020204"/>
              </a:rPr>
              <a:t>店铺累积到一定的粉丝量后，定期策划店内一些主题活动，通过聊聊通知买家参与活动</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42"/>
          <p:cNvPicPr preferRelativeResize="0"/>
          <p:nvPr/>
        </p:nvPicPr>
        <p:blipFill rotWithShape="1">
          <a:blip r:embed="rId1"/>
          <a:srcRect/>
          <a:stretch>
            <a:fillRect/>
          </a:stretch>
        </p:blipFill>
        <p:spPr>
          <a:xfrm>
            <a:off x="0" y="2382"/>
            <a:ext cx="13436600" cy="7558088"/>
          </a:xfrm>
          <a:prstGeom prst="rect">
            <a:avLst/>
          </a:prstGeom>
          <a:noFill/>
          <a:ln>
            <a:noFill/>
          </a:ln>
        </p:spPr>
      </p:pic>
      <p:sp>
        <p:nvSpPr>
          <p:cNvPr id="480" name="Google Shape;480;p42"/>
          <p:cNvSpPr/>
          <p:nvPr/>
        </p:nvSpPr>
        <p:spPr>
          <a:xfrm>
            <a:off x="-1" y="2933000"/>
            <a:ext cx="13436600" cy="1989233"/>
          </a:xfrm>
          <a:prstGeom prst="rect">
            <a:avLst/>
          </a:prstGeom>
          <a:solidFill>
            <a:srgbClr val="FF5721">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77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481" name="Google Shape;481;p42"/>
          <p:cNvGrpSpPr/>
          <p:nvPr/>
        </p:nvGrpSpPr>
        <p:grpSpPr>
          <a:xfrm>
            <a:off x="262434" y="2532241"/>
            <a:ext cx="2083723" cy="2078226"/>
            <a:chOff x="0" y="0"/>
            <a:chExt cx="1890713" cy="1890713"/>
          </a:xfrm>
        </p:grpSpPr>
        <p:sp>
          <p:nvSpPr>
            <p:cNvPr id="482" name="Google Shape;482;p42"/>
            <p:cNvSpPr/>
            <p:nvPr/>
          </p:nvSpPr>
          <p:spPr>
            <a:xfrm>
              <a:off x="0" y="0"/>
              <a:ext cx="1890713" cy="1890713"/>
            </a:xfrm>
            <a:prstGeom prst="ellipse">
              <a:avLst/>
            </a:prstGeom>
            <a:solidFill>
              <a:schemeClr val="lt1">
                <a:alpha val="8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77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83" name="Google Shape;483;p42"/>
            <p:cNvSpPr/>
            <p:nvPr/>
          </p:nvSpPr>
          <p:spPr>
            <a:xfrm>
              <a:off x="109538" y="283637"/>
              <a:ext cx="1671637" cy="142803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zh-CN" sz="9600" b="1" i="0" u="none" strike="noStrike" cap="none">
                  <a:solidFill>
                    <a:srgbClr val="F66034"/>
                  </a:solidFill>
                  <a:latin typeface="Arial" panose="020B0604020202020204"/>
                  <a:ea typeface="Arial" panose="020B0604020202020204"/>
                  <a:cs typeface="Arial" panose="020B0604020202020204"/>
                  <a:sym typeface="Arial" panose="020B0604020202020204"/>
                </a:rPr>
                <a:t>2</a:t>
              </a:r>
              <a:endParaRPr lang="zh-CN" sz="9600" b="1" i="0" u="none" strike="noStrike" cap="none">
                <a:solidFill>
                  <a:srgbClr val="F66034"/>
                </a:solidFill>
                <a:latin typeface="Arial" panose="020B0604020202020204"/>
                <a:ea typeface="Arial" panose="020B0604020202020204"/>
                <a:cs typeface="Arial" panose="020B0604020202020204"/>
                <a:sym typeface="Arial" panose="020B0604020202020204"/>
              </a:endParaRPr>
            </a:p>
          </p:txBody>
        </p:sp>
      </p:grpSp>
      <p:sp>
        <p:nvSpPr>
          <p:cNvPr id="484" name="Google Shape;484;p42"/>
          <p:cNvSpPr/>
          <p:nvPr/>
        </p:nvSpPr>
        <p:spPr>
          <a:xfrm>
            <a:off x="2467625" y="3419784"/>
            <a:ext cx="5406375"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zh-CN" sz="6000" b="1" i="0" u="none" strike="noStrike" cap="none">
                <a:solidFill>
                  <a:schemeClr val="lt1"/>
                </a:solidFill>
                <a:latin typeface="Arial" panose="020B0604020202020204"/>
                <a:ea typeface="Arial" panose="020B0604020202020204"/>
                <a:cs typeface="Arial" panose="020B0604020202020204"/>
                <a:sym typeface="Arial" panose="020B0604020202020204"/>
              </a:rPr>
              <a:t>店铺奖励系统</a:t>
            </a:r>
            <a:endParaRPr lang="zh-CN" sz="6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3"/>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1" name="Google Shape;491;p43"/>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激励措施</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2" name="Google Shape;492;p43"/>
          <p:cNvSpPr/>
          <p:nvPr/>
        </p:nvSpPr>
        <p:spPr>
          <a:xfrm>
            <a:off x="542762" y="785152"/>
            <a:ext cx="12351075" cy="168905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3" name="Google Shape;493;p43"/>
          <p:cNvSpPr/>
          <p:nvPr/>
        </p:nvSpPr>
        <p:spPr>
          <a:xfrm>
            <a:off x="542762" y="785152"/>
            <a:ext cx="12351075" cy="19660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90500" algn="l" rtl="0">
              <a:lnSpc>
                <a:spcPct val="150000"/>
              </a:lnSpc>
              <a:spcBef>
                <a:spcPts val="0"/>
              </a:spcBef>
              <a:spcAft>
                <a:spcPts val="0"/>
              </a:spcAft>
              <a:buClr>
                <a:schemeClr val="dk1"/>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94" name="Google Shape;494;p43"/>
          <p:cNvSpPr/>
          <p:nvPr/>
        </p:nvSpPr>
        <p:spPr>
          <a:xfrm>
            <a:off x="771362" y="1629678"/>
            <a:ext cx="12351075" cy="365112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panose="020B0604020202020204"/>
              <a:buNone/>
            </a:pPr>
            <a:r>
              <a:rPr lang="zh-CN" sz="2400" b="1" i="0" u="none" strike="noStrike" cap="none">
                <a:solidFill>
                  <a:schemeClr val="dk1"/>
                </a:solidFill>
                <a:latin typeface="Arial" panose="020B0604020202020204"/>
                <a:ea typeface="Arial" panose="020B0604020202020204"/>
                <a:cs typeface="Arial" panose="020B0604020202020204"/>
                <a:sym typeface="Arial" panose="020B0604020202020204"/>
              </a:rPr>
              <a:t>达标店铺：</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700"/>
              <a:buFont typeface="Arial" panose="020B0604020202020204"/>
              <a:buChar char="•"/>
            </a:pPr>
            <a:r>
              <a:rPr lang="zh-CN" sz="1700" b="0" i="0" u="none" strike="noStrike" cap="none">
                <a:solidFill>
                  <a:schemeClr val="dk1"/>
                </a:solidFill>
                <a:latin typeface="Arial" panose="020B0604020202020204"/>
                <a:ea typeface="Arial" panose="020B0604020202020204"/>
                <a:cs typeface="Arial" panose="020B0604020202020204"/>
                <a:sym typeface="Arial" panose="020B0604020202020204"/>
              </a:rPr>
              <a:t>有机会获得更多曝光机会</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700"/>
              <a:buFont typeface="Arial" panose="020B0604020202020204"/>
              <a:buChar char="•"/>
            </a:pPr>
            <a:r>
              <a:rPr lang="zh-CN" sz="1700" b="0" i="0" u="none" strike="noStrike" cap="none">
                <a:solidFill>
                  <a:schemeClr val="dk1"/>
                </a:solidFill>
                <a:latin typeface="Arial" panose="020B0604020202020204"/>
                <a:ea typeface="Arial" panose="020B0604020202020204"/>
                <a:cs typeface="Arial" panose="020B0604020202020204"/>
                <a:sym typeface="Arial" panose="020B0604020202020204"/>
              </a:rPr>
              <a:t>有机会参加平台重要活动，如限时特卖（Flash Sale），并获得活动补贴</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700"/>
              <a:buFont typeface="Arial" panose="020B0604020202020204"/>
              <a:buChar char="•"/>
            </a:pPr>
            <a:r>
              <a:rPr lang="zh-CN" sz="1700" b="0" i="0" u="none" strike="noStrike" cap="none">
                <a:solidFill>
                  <a:schemeClr val="dk1"/>
                </a:solidFill>
                <a:latin typeface="Arial" panose="020B0604020202020204"/>
                <a:ea typeface="Arial" panose="020B0604020202020204"/>
                <a:cs typeface="Arial" panose="020B0604020202020204"/>
                <a:sym typeface="Arial" panose="020B0604020202020204"/>
              </a:rPr>
              <a:t>有机会评选上“优选卖家”</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700"/>
              <a:buFont typeface="Arial" panose="020B0604020202020204"/>
              <a:buChar char="•"/>
            </a:pPr>
            <a:r>
              <a:rPr lang="zh-CN" sz="1700" b="0" i="0" u="none" strike="noStrike" cap="none">
                <a:solidFill>
                  <a:schemeClr val="dk1"/>
                </a:solidFill>
                <a:latin typeface="Arial" panose="020B0604020202020204"/>
                <a:ea typeface="Arial" panose="020B0604020202020204"/>
                <a:cs typeface="Arial" panose="020B0604020202020204"/>
                <a:sym typeface="Arial" panose="020B0604020202020204"/>
              </a:rPr>
              <a:t>可享有Shopee运费补助</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700"/>
              <a:buFont typeface="Arial" panose="020B0604020202020204"/>
              <a:buChar char="•"/>
            </a:pPr>
            <a:r>
              <a:rPr lang="zh-CN" sz="1700" b="0" i="0" u="none" strike="noStrike" cap="none">
                <a:solidFill>
                  <a:schemeClr val="dk1"/>
                </a:solidFill>
                <a:latin typeface="Arial" panose="020B0604020202020204"/>
                <a:ea typeface="Arial" panose="020B0604020202020204"/>
                <a:cs typeface="Arial" panose="020B0604020202020204"/>
                <a:sym typeface="Arial" panose="020B0604020202020204"/>
              </a:rPr>
              <a:t>可上传更多数量的Listing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95" name="Google Shape;495;p43"/>
          <p:cNvPicPr preferRelativeResize="0"/>
          <p:nvPr/>
        </p:nvPicPr>
        <p:blipFill rotWithShape="1">
          <a:blip r:embed="rId1"/>
          <a:srcRect/>
          <a:stretch>
            <a:fillRect/>
          </a:stretch>
        </p:blipFill>
        <p:spPr>
          <a:xfrm>
            <a:off x="9856180" y="2670750"/>
            <a:ext cx="2399776" cy="269050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4"/>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02" name="Google Shape;502;p44"/>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altLang="en-US" sz="2800" b="1" dirty="0">
                <a:solidFill>
                  <a:srgbClr val="F15C39"/>
                </a:solidFill>
              </a:rPr>
              <a:t>如何成为优选卖家？</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03" name="Google Shape;503;p44"/>
          <p:cNvSpPr/>
          <p:nvPr/>
        </p:nvSpPr>
        <p:spPr>
          <a:xfrm>
            <a:off x="542762" y="785152"/>
            <a:ext cx="12351075" cy="168905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505" name="Google Shape;505;p44"/>
          <p:cNvPicPr preferRelativeResize="0"/>
          <p:nvPr/>
        </p:nvPicPr>
        <p:blipFill rotWithShape="1">
          <a:blip r:embed="rId1"/>
          <a:srcRect/>
          <a:stretch>
            <a:fillRect/>
          </a:stretch>
        </p:blipFill>
        <p:spPr>
          <a:xfrm>
            <a:off x="11743246" y="5492943"/>
            <a:ext cx="1506535" cy="1689052"/>
          </a:xfrm>
          <a:prstGeom prst="rect">
            <a:avLst/>
          </a:prstGeom>
          <a:noFill/>
          <a:ln>
            <a:noFill/>
          </a:ln>
        </p:spPr>
      </p:pic>
      <p:pic>
        <p:nvPicPr>
          <p:cNvPr id="71" name="图片 70"/>
          <p:cNvPicPr>
            <a:picLocks noChangeAspect="1"/>
          </p:cNvPicPr>
          <p:nvPr/>
        </p:nvPicPr>
        <p:blipFill>
          <a:blip r:embed="rId2"/>
          <a:stretch>
            <a:fillRect/>
          </a:stretch>
        </p:blipFill>
        <p:spPr>
          <a:xfrm>
            <a:off x="186819" y="1144673"/>
            <a:ext cx="10480160" cy="48529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8"/>
          <p:cNvSpPr txBox="1"/>
          <p:nvPr/>
        </p:nvSpPr>
        <p:spPr>
          <a:xfrm>
            <a:off x="285863" y="290563"/>
            <a:ext cx="7765061"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Shopee店铺考核标准与惩罚计分系统</a:t>
            </a:r>
            <a:endParaRPr sz="2800" b="0"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sp>
        <p:nvSpPr>
          <p:cNvPr id="60" name="Google Shape;60;p8"/>
          <p:cNvSpPr/>
          <p:nvPr/>
        </p:nvSpPr>
        <p:spPr>
          <a:xfrm>
            <a:off x="828990" y="1277464"/>
            <a:ext cx="11712837" cy="128990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panose="020B0604020202020204"/>
              <a:buNone/>
            </a:pPr>
            <a:r>
              <a:rPr lang="zh-CN" sz="1800" b="0" i="0" u="none" strike="noStrike" cap="none">
                <a:solidFill>
                  <a:schemeClr val="dk1"/>
                </a:solidFill>
                <a:latin typeface="Arial" panose="020B0604020202020204"/>
                <a:ea typeface="Arial" panose="020B0604020202020204"/>
                <a:cs typeface="Arial" panose="020B0604020202020204"/>
                <a:sym typeface="Arial" panose="020B0604020202020204"/>
              </a:rPr>
              <a:t>店铺的考核标准和惩罚系统能够客观地为卖家提供店铺运营指标，了解店铺的状况和方向，据此开展运营计划，提升或改进现状；此举同时意在提高平台转化率，买家粘度和忠诚度等。平台依此激励或惩罚卖家行为，帮助卖家不断提升服务质量。</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 name="Google Shape;61;p8"/>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 name="Google Shape;62;p8"/>
          <p:cNvSpPr/>
          <p:nvPr/>
        </p:nvSpPr>
        <p:spPr>
          <a:xfrm>
            <a:off x="3161841" y="3282154"/>
            <a:ext cx="6731305" cy="2121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panose="020B0604020202020204"/>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店铺表现考核标准：</a:t>
            </a: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迟发货率</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未完成订单率</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违反上架规则  </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alt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客户服务</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63;p8"/>
          <p:cNvSpPr/>
          <p:nvPr/>
        </p:nvSpPr>
        <p:spPr>
          <a:xfrm>
            <a:off x="2038174" y="2972400"/>
            <a:ext cx="8956659" cy="2740500"/>
          </a:xfrm>
          <a:prstGeom prst="rect">
            <a:avLst/>
          </a:prstGeom>
          <a:noFill/>
          <a:ln w="38100" cap="flat" cmpd="sng">
            <a:solidFill>
              <a:srgbClr val="F15C3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64" name="Google Shape;64;p8"/>
          <p:cNvPicPr preferRelativeResize="0"/>
          <p:nvPr/>
        </p:nvPicPr>
        <p:blipFill rotWithShape="1">
          <a:blip r:embed="rId1"/>
          <a:srcRect/>
          <a:stretch>
            <a:fillRect/>
          </a:stretch>
        </p:blipFill>
        <p:spPr>
          <a:xfrm>
            <a:off x="7717010" y="3196756"/>
            <a:ext cx="1988849" cy="229178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46"/>
          <p:cNvPicPr preferRelativeResize="0"/>
          <p:nvPr/>
        </p:nvPicPr>
        <p:blipFill rotWithShape="1">
          <a:blip r:embed="rId1"/>
          <a:srcRect/>
          <a:stretch>
            <a:fillRect/>
          </a:stretch>
        </p:blipFill>
        <p:spPr>
          <a:xfrm>
            <a:off x="0" y="2382"/>
            <a:ext cx="13436600" cy="7558088"/>
          </a:xfrm>
          <a:prstGeom prst="rect">
            <a:avLst/>
          </a:prstGeom>
          <a:noFill/>
          <a:ln>
            <a:noFill/>
          </a:ln>
        </p:spPr>
      </p:pic>
      <p:sp>
        <p:nvSpPr>
          <p:cNvPr id="590" name="Google Shape;590;p46"/>
          <p:cNvSpPr/>
          <p:nvPr/>
        </p:nvSpPr>
        <p:spPr>
          <a:xfrm>
            <a:off x="-1" y="2933000"/>
            <a:ext cx="13436600" cy="1989233"/>
          </a:xfrm>
          <a:prstGeom prst="rect">
            <a:avLst/>
          </a:prstGeom>
          <a:solidFill>
            <a:srgbClr val="FF5721">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77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591" name="Google Shape;591;p46"/>
          <p:cNvGrpSpPr/>
          <p:nvPr/>
        </p:nvGrpSpPr>
        <p:grpSpPr>
          <a:xfrm>
            <a:off x="262434" y="2532241"/>
            <a:ext cx="2083723" cy="2078226"/>
            <a:chOff x="0" y="0"/>
            <a:chExt cx="1890713" cy="1890713"/>
          </a:xfrm>
        </p:grpSpPr>
        <p:sp>
          <p:nvSpPr>
            <p:cNvPr id="592" name="Google Shape;592;p46"/>
            <p:cNvSpPr/>
            <p:nvPr/>
          </p:nvSpPr>
          <p:spPr>
            <a:xfrm>
              <a:off x="0" y="0"/>
              <a:ext cx="1890713" cy="1890713"/>
            </a:xfrm>
            <a:prstGeom prst="ellipse">
              <a:avLst/>
            </a:prstGeom>
            <a:solidFill>
              <a:schemeClr val="lt1">
                <a:alpha val="8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77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93" name="Google Shape;593;p46"/>
            <p:cNvSpPr/>
            <p:nvPr/>
          </p:nvSpPr>
          <p:spPr>
            <a:xfrm>
              <a:off x="109538" y="283637"/>
              <a:ext cx="1671637" cy="1428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zh-CN" sz="9600" b="1" i="0" u="none" strike="noStrike" cap="none">
                  <a:solidFill>
                    <a:srgbClr val="F66034"/>
                  </a:solidFill>
                  <a:latin typeface="Arial" panose="020B0604020202020204"/>
                  <a:ea typeface="Arial" panose="020B0604020202020204"/>
                  <a:cs typeface="Arial" panose="020B0604020202020204"/>
                  <a:sym typeface="Arial" panose="020B0604020202020204"/>
                </a:rPr>
                <a:t>3</a:t>
              </a:r>
              <a:endParaRPr lang="zh-CN" sz="9600" b="1" i="0" u="none" strike="noStrike" cap="none">
                <a:solidFill>
                  <a:srgbClr val="F66034"/>
                </a:solidFill>
                <a:latin typeface="Arial" panose="020B0604020202020204"/>
                <a:ea typeface="Arial" panose="020B0604020202020204"/>
                <a:cs typeface="Arial" panose="020B0604020202020204"/>
                <a:sym typeface="Arial" panose="020B0604020202020204"/>
              </a:endParaRPr>
            </a:p>
          </p:txBody>
        </p:sp>
      </p:grpSp>
      <p:sp>
        <p:nvSpPr>
          <p:cNvPr id="594" name="Google Shape;594;p46"/>
          <p:cNvSpPr/>
          <p:nvPr/>
        </p:nvSpPr>
        <p:spPr>
          <a:xfrm>
            <a:off x="2467625" y="3419784"/>
            <a:ext cx="7266925"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zh-CN" sz="6000" b="1" i="0" u="none" strike="noStrike" cap="none">
                <a:solidFill>
                  <a:schemeClr val="lt1"/>
                </a:solidFill>
                <a:latin typeface="Arial" panose="020B0604020202020204"/>
                <a:ea typeface="Arial" panose="020B0604020202020204"/>
                <a:cs typeface="Arial" panose="020B0604020202020204"/>
                <a:sym typeface="Arial" panose="020B0604020202020204"/>
              </a:rPr>
              <a:t>店铺惩罚计分系统</a:t>
            </a:r>
            <a:endParaRPr lang="zh-CN" sz="6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7"/>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1" name="Google Shape;601;p47"/>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dirty="0">
                <a:solidFill>
                  <a:srgbClr val="F15C39"/>
                </a:solidFill>
                <a:latin typeface="Arial" panose="020B0604020202020204"/>
                <a:ea typeface="Arial" panose="020B0604020202020204"/>
                <a:cs typeface="Arial" panose="020B0604020202020204"/>
                <a:sym typeface="Arial" panose="020B0604020202020204"/>
              </a:rPr>
              <a:t>惩罚计分系统</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02" name="Google Shape;602;p47"/>
          <p:cNvSpPr/>
          <p:nvPr/>
        </p:nvSpPr>
        <p:spPr>
          <a:xfrm>
            <a:off x="542762" y="785152"/>
            <a:ext cx="12351075" cy="168905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3" name="Google Shape;603;p47"/>
          <p:cNvSpPr/>
          <p:nvPr/>
        </p:nvSpPr>
        <p:spPr>
          <a:xfrm>
            <a:off x="542762" y="712878"/>
            <a:ext cx="12351075" cy="19660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90500" algn="l" rtl="0">
              <a:lnSpc>
                <a:spcPct val="150000"/>
              </a:lnSpc>
              <a:spcBef>
                <a:spcPts val="0"/>
              </a:spcBef>
              <a:spcAft>
                <a:spcPts val="0"/>
              </a:spcAft>
              <a:buClr>
                <a:schemeClr val="dk1"/>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04" name="Google Shape;604;p47"/>
          <p:cNvSpPr/>
          <p:nvPr/>
        </p:nvSpPr>
        <p:spPr>
          <a:xfrm>
            <a:off x="4067991" y="1652530"/>
            <a:ext cx="8762451" cy="388038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700"/>
              <a:buFont typeface="Arial" panose="020B0604020202020204"/>
              <a:buNone/>
            </a:pPr>
            <a:endParaRPr sz="17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计分逻辑：</a:t>
            </a: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每周一会统计4项指标的百分比/数量，如未达标，根据新的违规情况计入惩罚分数，并与该季度已有惩罚分数进行累计；</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每个季度（1/4/7/10月）第一周的周一，会清零上一季度的惩罚分数。</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605" name="Google Shape;605;p47"/>
          <p:cNvSpPr/>
          <p:nvPr/>
        </p:nvSpPr>
        <p:spPr>
          <a:xfrm>
            <a:off x="688749" y="2137221"/>
            <a:ext cx="3133913" cy="285342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panose="020B0604020202020204"/>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惩罚考核项目：</a:t>
            </a: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迟发货率</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未完成订单率</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违反上架规则</a:t>
            </a:r>
            <a:endParaRPr lang="en-US" alt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altLang="en-US" sz="1800" dirty="0">
                <a:solidFill>
                  <a:schemeClr val="dk1"/>
                </a:solidFill>
              </a:rPr>
              <a:t>客户服务</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1800"/>
              <a:buFont typeface="Arial" panose="020B0604020202020204"/>
              <a:buChar char="•"/>
            </a:pPr>
            <a:r>
              <a:rPr lang="zh-C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被证实存在刷单欺诈行为</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606" name="Google Shape;606;p47"/>
          <p:cNvSpPr/>
          <p:nvPr/>
        </p:nvSpPr>
        <p:spPr>
          <a:xfrm>
            <a:off x="542762" y="1933221"/>
            <a:ext cx="3279900" cy="3057420"/>
          </a:xfrm>
          <a:prstGeom prst="rect">
            <a:avLst/>
          </a:prstGeom>
          <a:noFill/>
          <a:ln w="38100" cap="flat" cmpd="sng">
            <a:solidFill>
              <a:srgbClr val="F15C3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608" name="Google Shape;608;p47"/>
          <p:cNvPicPr preferRelativeResize="0"/>
          <p:nvPr/>
        </p:nvPicPr>
        <p:blipFill rotWithShape="1">
          <a:blip r:embed="rId1"/>
          <a:srcRect/>
          <a:stretch>
            <a:fillRect/>
          </a:stretch>
        </p:blipFill>
        <p:spPr>
          <a:xfrm>
            <a:off x="606158" y="5526047"/>
            <a:ext cx="5181600" cy="1114425"/>
          </a:xfrm>
          <a:prstGeom prst="rect">
            <a:avLst/>
          </a:prstGeom>
          <a:noFill/>
          <a:ln w="28575" cap="flat" cmpd="sng">
            <a:solidFill>
              <a:srgbClr val="F15C39"/>
            </a:solidFill>
            <a:prstDash val="solid"/>
            <a:round/>
            <a:headEnd type="none" w="sm" len="sm"/>
            <a:tailEnd type="none" w="sm" len="sm"/>
          </a:ln>
        </p:spPr>
      </p:pic>
      <p:sp>
        <p:nvSpPr>
          <p:cNvPr id="609" name="Google Shape;609;p47"/>
          <p:cNvSpPr/>
          <p:nvPr/>
        </p:nvSpPr>
        <p:spPr>
          <a:xfrm>
            <a:off x="4067991" y="1933221"/>
            <a:ext cx="8762450" cy="3057420"/>
          </a:xfrm>
          <a:prstGeom prst="rect">
            <a:avLst/>
          </a:prstGeom>
          <a:noFill/>
          <a:ln w="38100" cap="flat" cmpd="sng">
            <a:solidFill>
              <a:srgbClr val="F15C3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8"/>
          <p:cNvSpPr txBox="1"/>
          <p:nvPr/>
        </p:nvSpPr>
        <p:spPr>
          <a:xfrm>
            <a:off x="391607" y="239687"/>
            <a:ext cx="5431949" cy="443711"/>
          </a:xfrm>
          <a:prstGeom prst="rect">
            <a:avLst/>
          </a:prstGeom>
          <a:noFill/>
          <a:ln>
            <a:noFill/>
          </a:ln>
        </p:spPr>
        <p:txBody>
          <a:bodyPr spcFirstLastPara="1" wrap="square" lIns="0" tIns="12700" rIns="0" bIns="0" anchor="t" anchorCtr="0">
            <a:noAutofit/>
          </a:bodyPr>
          <a:lstStyle/>
          <a:p>
            <a:pPr lvl="0">
              <a:buSzPts val="2800"/>
            </a:pPr>
            <a:r>
              <a:rPr lang="zh-CN" altLang="en-US" sz="2800" b="1" dirty="0">
                <a:solidFill>
                  <a:srgbClr val="F15C39"/>
                </a:solidFill>
              </a:rPr>
              <a:t>“未完成订单率” 和“迟出货率”</a:t>
            </a:r>
            <a:endParaRPr lang="zh-CN" alt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16" name="Google Shape;616;p48"/>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 name="图片 1"/>
          <p:cNvPicPr>
            <a:picLocks noChangeAspect="1"/>
          </p:cNvPicPr>
          <p:nvPr/>
        </p:nvPicPr>
        <p:blipFill>
          <a:blip r:embed="rId1"/>
          <a:stretch>
            <a:fillRect/>
          </a:stretch>
        </p:blipFill>
        <p:spPr>
          <a:xfrm>
            <a:off x="472223" y="853925"/>
            <a:ext cx="6597989" cy="2927500"/>
          </a:xfrm>
          <a:prstGeom prst="rect">
            <a:avLst/>
          </a:prstGeom>
        </p:spPr>
      </p:pic>
      <p:pic>
        <p:nvPicPr>
          <p:cNvPr id="6" name="图片 5"/>
          <p:cNvPicPr>
            <a:picLocks noChangeAspect="1"/>
          </p:cNvPicPr>
          <p:nvPr/>
        </p:nvPicPr>
        <p:blipFill>
          <a:blip r:embed="rId2"/>
          <a:stretch>
            <a:fillRect/>
          </a:stretch>
        </p:blipFill>
        <p:spPr>
          <a:xfrm>
            <a:off x="688134" y="3922472"/>
            <a:ext cx="6382078" cy="2883048"/>
          </a:xfrm>
          <a:prstGeom prst="rect">
            <a:avLst/>
          </a:prstGeom>
        </p:spPr>
      </p:pic>
      <p:pic>
        <p:nvPicPr>
          <p:cNvPr id="8" name="图片 7"/>
          <p:cNvPicPr>
            <a:picLocks noChangeAspect="1"/>
          </p:cNvPicPr>
          <p:nvPr/>
        </p:nvPicPr>
        <p:blipFill>
          <a:blip r:embed="rId3"/>
          <a:stretch>
            <a:fillRect/>
          </a:stretch>
        </p:blipFill>
        <p:spPr>
          <a:xfrm>
            <a:off x="6975011" y="706439"/>
            <a:ext cx="5989366" cy="2933939"/>
          </a:xfrm>
          <a:prstGeom prst="rect">
            <a:avLst/>
          </a:prstGeom>
        </p:spPr>
      </p:pic>
      <p:pic>
        <p:nvPicPr>
          <p:cNvPr id="9" name="图片 8"/>
          <p:cNvPicPr>
            <a:picLocks noChangeAspect="1"/>
          </p:cNvPicPr>
          <p:nvPr/>
        </p:nvPicPr>
        <p:blipFill>
          <a:blip r:embed="rId4"/>
          <a:stretch>
            <a:fillRect/>
          </a:stretch>
        </p:blipFill>
        <p:spPr>
          <a:xfrm>
            <a:off x="6975011" y="3922472"/>
            <a:ext cx="5773455" cy="298132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6" name="Google Shape;616;p48"/>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 name="图片 1"/>
          <p:cNvPicPr>
            <a:picLocks noChangeAspect="1"/>
          </p:cNvPicPr>
          <p:nvPr/>
        </p:nvPicPr>
        <p:blipFill>
          <a:blip r:embed="rId1"/>
          <a:stretch>
            <a:fillRect/>
          </a:stretch>
        </p:blipFill>
        <p:spPr>
          <a:xfrm>
            <a:off x="0" y="937198"/>
            <a:ext cx="6617040" cy="2978303"/>
          </a:xfrm>
          <a:prstGeom prst="rect">
            <a:avLst/>
          </a:prstGeom>
        </p:spPr>
      </p:pic>
      <p:pic>
        <p:nvPicPr>
          <p:cNvPr id="5" name="图片 4"/>
          <p:cNvPicPr>
            <a:picLocks noChangeAspect="1"/>
          </p:cNvPicPr>
          <p:nvPr/>
        </p:nvPicPr>
        <p:blipFill>
          <a:blip r:embed="rId2"/>
          <a:stretch>
            <a:fillRect/>
          </a:stretch>
        </p:blipFill>
        <p:spPr>
          <a:xfrm>
            <a:off x="285765" y="3915501"/>
            <a:ext cx="6331275" cy="2921150"/>
          </a:xfrm>
          <a:prstGeom prst="rect">
            <a:avLst/>
          </a:prstGeom>
        </p:spPr>
      </p:pic>
      <p:sp>
        <p:nvSpPr>
          <p:cNvPr id="8" name="Google Shape;615;p48"/>
          <p:cNvSpPr txBox="1"/>
          <p:nvPr/>
        </p:nvSpPr>
        <p:spPr>
          <a:xfrm>
            <a:off x="391607" y="239687"/>
            <a:ext cx="5431949" cy="443711"/>
          </a:xfrm>
          <a:prstGeom prst="rect">
            <a:avLst/>
          </a:prstGeom>
          <a:noFill/>
          <a:ln>
            <a:noFill/>
          </a:ln>
        </p:spPr>
        <p:txBody>
          <a:bodyPr spcFirstLastPara="1" wrap="square" lIns="0" tIns="12700" rIns="0" bIns="0" anchor="t" anchorCtr="0">
            <a:noAutofit/>
          </a:bodyPr>
          <a:lstStyle/>
          <a:p>
            <a:pPr lvl="0">
              <a:buSzPts val="2800"/>
            </a:pPr>
            <a:r>
              <a:rPr lang="zh-CN" altLang="en-US" sz="2800" b="1" dirty="0">
                <a:solidFill>
                  <a:srgbClr val="F15C39"/>
                </a:solidFill>
              </a:rPr>
              <a:t>“未完成订单率” 和“迟出货率”</a:t>
            </a:r>
            <a:endParaRPr lang="zh-CN" alt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7" name="图片 6"/>
          <p:cNvPicPr>
            <a:picLocks noChangeAspect="1"/>
          </p:cNvPicPr>
          <p:nvPr/>
        </p:nvPicPr>
        <p:blipFill>
          <a:blip r:embed="rId3"/>
          <a:stretch>
            <a:fillRect/>
          </a:stretch>
        </p:blipFill>
        <p:spPr>
          <a:xfrm>
            <a:off x="6718300" y="993632"/>
            <a:ext cx="6140766" cy="278779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49"/>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4" name="Google Shape;624;p49"/>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lvl="0">
              <a:buSzPts val="2800"/>
            </a:pPr>
            <a:r>
              <a:rPr lang="zh-CN" altLang="en-US" sz="2800" b="1" dirty="0">
                <a:solidFill>
                  <a:srgbClr val="F15C39"/>
                </a:solidFill>
              </a:rPr>
              <a:t>违反上架规则</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25" name="Google Shape;625;p49"/>
          <p:cNvSpPr/>
          <p:nvPr/>
        </p:nvSpPr>
        <p:spPr>
          <a:xfrm>
            <a:off x="542762" y="785152"/>
            <a:ext cx="12351075" cy="168905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6" name="Google Shape;626;p49"/>
          <p:cNvSpPr/>
          <p:nvPr/>
        </p:nvSpPr>
        <p:spPr>
          <a:xfrm>
            <a:off x="542762" y="785152"/>
            <a:ext cx="12351075" cy="19660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90500" algn="l" rtl="0">
              <a:lnSpc>
                <a:spcPct val="150000"/>
              </a:lnSpc>
              <a:spcBef>
                <a:spcPts val="0"/>
              </a:spcBef>
              <a:spcAft>
                <a:spcPts val="0"/>
              </a:spcAft>
              <a:buClr>
                <a:schemeClr val="dk1"/>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7" name="Google Shape;627;p49"/>
          <p:cNvSpPr/>
          <p:nvPr/>
        </p:nvSpPr>
        <p:spPr>
          <a:xfrm>
            <a:off x="380455" y="1029513"/>
            <a:ext cx="11925385" cy="707886"/>
          </a:xfrm>
          <a:prstGeom prst="rect">
            <a:avLst/>
          </a:prstGeom>
          <a:noFill/>
          <a:ln>
            <a:noFill/>
          </a:ln>
        </p:spPr>
        <p:txBody>
          <a:bodyPr spcFirstLastPara="1" wrap="square" lIns="91425" tIns="45700" rIns="91425" bIns="45700" anchor="t" anchorCtr="0">
            <a:noAutofit/>
          </a:bodyPr>
          <a:lstStyle/>
          <a:p>
            <a:pPr lvl="0"/>
            <a:r>
              <a:rPr lang="en-US" altLang="zh-CN" sz="2000" b="1" dirty="0"/>
              <a:t>1) </a:t>
            </a:r>
            <a:r>
              <a:rPr lang="zh-CN" altLang="en-US" sz="2000" b="1" dirty="0"/>
              <a:t>违反上架规则的上架商品数量限制</a:t>
            </a:r>
            <a:endParaRPr dirty="0"/>
          </a:p>
        </p:txBody>
      </p:sp>
      <p:pic>
        <p:nvPicPr>
          <p:cNvPr id="3" name="图片 2"/>
          <p:cNvPicPr>
            <a:picLocks noChangeAspect="1"/>
          </p:cNvPicPr>
          <p:nvPr/>
        </p:nvPicPr>
        <p:blipFill>
          <a:blip r:embed="rId1"/>
          <a:stretch>
            <a:fillRect/>
          </a:stretch>
        </p:blipFill>
        <p:spPr>
          <a:xfrm>
            <a:off x="2007134" y="1570687"/>
            <a:ext cx="7676694" cy="2150596"/>
          </a:xfrm>
          <a:prstGeom prst="rect">
            <a:avLst/>
          </a:prstGeom>
        </p:spPr>
      </p:pic>
      <p:sp>
        <p:nvSpPr>
          <p:cNvPr id="4" name="矩形 3"/>
          <p:cNvSpPr/>
          <p:nvPr/>
        </p:nvSpPr>
        <p:spPr>
          <a:xfrm>
            <a:off x="1532531" y="3903805"/>
            <a:ext cx="9621232" cy="307777"/>
          </a:xfrm>
          <a:prstGeom prst="rect">
            <a:avLst/>
          </a:prstGeom>
        </p:spPr>
        <p:txBody>
          <a:bodyPr wrap="square">
            <a:spAutoFit/>
          </a:bodyPr>
          <a:lstStyle/>
          <a:p>
            <a:r>
              <a:rPr lang="zh-CN" altLang="en-US" dirty="0">
                <a:latin typeface="Arial" panose="020B0604020202020204" pitchFamily="34" charset="0"/>
              </a:rPr>
              <a:t>注：上架商品数量限制每次持续</a:t>
            </a:r>
            <a:r>
              <a:rPr lang="en-US" altLang="zh-CN" dirty="0">
                <a:latin typeface="Arial" panose="020B0604020202020204" pitchFamily="34" charset="0"/>
              </a:rPr>
              <a:t>28</a:t>
            </a:r>
            <a:r>
              <a:rPr lang="zh-CN" altLang="en-US" dirty="0">
                <a:latin typeface="Arial" panose="020B0604020202020204" pitchFamily="34" charset="0"/>
              </a:rPr>
              <a:t>天，若在</a:t>
            </a:r>
            <a:r>
              <a:rPr lang="en-US" altLang="zh-CN" dirty="0">
                <a:latin typeface="Arial" panose="020B0604020202020204" pitchFamily="34" charset="0"/>
              </a:rPr>
              <a:t>28</a:t>
            </a:r>
            <a:r>
              <a:rPr lang="zh-CN" altLang="en-US" dirty="0">
                <a:latin typeface="Arial" panose="020B0604020202020204" pitchFamily="34" charset="0"/>
              </a:rPr>
              <a:t>天内累计的惩罚计分增加并且进入下一范围，则惩罚会相应升级</a:t>
            </a:r>
            <a:endParaRPr lang="zh-CN" altLang="en-US" dirty="0"/>
          </a:p>
        </p:txBody>
      </p:sp>
      <p:sp>
        <p:nvSpPr>
          <p:cNvPr id="5" name="矩形 4"/>
          <p:cNvSpPr/>
          <p:nvPr/>
        </p:nvSpPr>
        <p:spPr>
          <a:xfrm>
            <a:off x="380455" y="4817359"/>
            <a:ext cx="5242141" cy="400110"/>
          </a:xfrm>
          <a:prstGeom prst="rect">
            <a:avLst/>
          </a:prstGeom>
        </p:spPr>
        <p:txBody>
          <a:bodyPr wrap="none">
            <a:spAutoFit/>
          </a:bodyPr>
          <a:lstStyle/>
          <a:p>
            <a:r>
              <a:rPr lang="en-US" altLang="zh-CN" sz="2000" b="1" dirty="0">
                <a:latin typeface="Arial" panose="020B0604020202020204" pitchFamily="34" charset="0"/>
              </a:rPr>
              <a:t>2) </a:t>
            </a:r>
            <a:r>
              <a:rPr lang="zh-CN" altLang="en-US" sz="2000" b="1" dirty="0">
                <a:latin typeface="Arial" panose="020B0604020202020204" pitchFamily="34" charset="0"/>
              </a:rPr>
              <a:t>重新上架相似违规产品将额外计</a:t>
            </a:r>
            <a:r>
              <a:rPr lang="en-US" altLang="zh-CN" sz="2000" b="1" dirty="0">
                <a:latin typeface="Arial" panose="020B0604020202020204" pitchFamily="34" charset="0"/>
              </a:rPr>
              <a:t>1</a:t>
            </a:r>
            <a:r>
              <a:rPr lang="zh-CN" altLang="en-US" sz="2000" b="1" dirty="0">
                <a:latin typeface="Arial" panose="020B0604020202020204" pitchFamily="34" charset="0"/>
              </a:rPr>
              <a:t>惩罚计分</a:t>
            </a:r>
            <a:endParaRPr lang="zh-CN" altLang="en-US" sz="2000" dirty="0"/>
          </a:p>
        </p:txBody>
      </p:sp>
      <p:sp>
        <p:nvSpPr>
          <p:cNvPr id="6" name="矩形 5"/>
          <p:cNvSpPr/>
          <p:nvPr/>
        </p:nvSpPr>
        <p:spPr>
          <a:xfrm>
            <a:off x="690683" y="5415664"/>
            <a:ext cx="10489052" cy="830997"/>
          </a:xfrm>
          <a:prstGeom prst="rect">
            <a:avLst/>
          </a:prstGeom>
        </p:spPr>
        <p:txBody>
          <a:bodyPr wrap="square">
            <a:spAutoFit/>
          </a:bodyPr>
          <a:lstStyle/>
          <a:p>
            <a:r>
              <a:rPr lang="zh-CN" altLang="en-US" sz="1600" b="1" u="sng" dirty="0">
                <a:solidFill>
                  <a:srgbClr val="222222"/>
                </a:solidFill>
                <a:latin typeface="Arial" panose="020B0604020202020204" pitchFamily="34" charset="0"/>
              </a:rPr>
              <a:t>所有站点：</a:t>
            </a:r>
            <a:endParaRPr lang="zh-CN" altLang="en-US" sz="1600" dirty="0">
              <a:latin typeface="Arial" panose="020B0604020202020204" pitchFamily="34" charset="0"/>
            </a:endParaRPr>
          </a:p>
          <a:p>
            <a:r>
              <a:rPr lang="zh-CN" altLang="en-US" sz="1600" dirty="0">
                <a:latin typeface="Arial" panose="020B0604020202020204" pitchFamily="34" charset="0"/>
              </a:rPr>
              <a:t>若卖家违反以下任何一项上架规则，违反上架规则的商品被</a:t>
            </a:r>
            <a:r>
              <a:rPr lang="zh-CN" altLang="en-US" sz="1600" b="1" dirty="0">
                <a:latin typeface="Arial" panose="020B0604020202020204" pitchFamily="34" charset="0"/>
              </a:rPr>
              <a:t>删除</a:t>
            </a:r>
            <a:r>
              <a:rPr lang="zh-CN" altLang="en-US" sz="1600" dirty="0">
                <a:latin typeface="Arial" panose="020B0604020202020204" pitchFamily="34" charset="0"/>
              </a:rPr>
              <a:t>后会被计</a:t>
            </a:r>
            <a:r>
              <a:rPr lang="en-US" altLang="zh-CN" sz="1600" dirty="0">
                <a:latin typeface="Arial" panose="020B0604020202020204" pitchFamily="34" charset="0"/>
              </a:rPr>
              <a:t>1</a:t>
            </a:r>
            <a:r>
              <a:rPr lang="zh-CN" altLang="en-US" sz="1600" dirty="0">
                <a:latin typeface="Arial" panose="020B0604020202020204" pitchFamily="34" charset="0"/>
              </a:rPr>
              <a:t>或</a:t>
            </a:r>
            <a:r>
              <a:rPr lang="en-US" altLang="zh-CN" sz="1600" dirty="0">
                <a:latin typeface="Arial" panose="020B0604020202020204" pitchFamily="34" charset="0"/>
              </a:rPr>
              <a:t>2</a:t>
            </a:r>
            <a:r>
              <a:rPr lang="zh-CN" altLang="en-US" sz="1600" dirty="0">
                <a:latin typeface="Arial" panose="020B0604020202020204" pitchFamily="34" charset="0"/>
              </a:rPr>
              <a:t>分惩罚计分（台湾站点“侵犯知识产权或商标版权的假冒商品”将被计</a:t>
            </a:r>
            <a:r>
              <a:rPr lang="en-US" altLang="zh-CN" sz="1600" dirty="0">
                <a:latin typeface="Arial" panose="020B0604020202020204" pitchFamily="34" charset="0"/>
              </a:rPr>
              <a:t>2</a:t>
            </a:r>
            <a:r>
              <a:rPr lang="zh-CN" altLang="en-US" sz="1600" dirty="0">
                <a:latin typeface="Arial" panose="020B0604020202020204" pitchFamily="34" charset="0"/>
              </a:rPr>
              <a:t>分或</a:t>
            </a:r>
            <a:r>
              <a:rPr lang="en-US" altLang="zh-CN" sz="1600" dirty="0">
                <a:latin typeface="Arial" panose="020B0604020202020204" pitchFamily="34" charset="0"/>
              </a:rPr>
              <a:t>3</a:t>
            </a:r>
            <a:r>
              <a:rPr lang="zh-CN" altLang="en-US" sz="1600" dirty="0">
                <a:latin typeface="Arial" panose="020B0604020202020204" pitchFamily="34" charset="0"/>
              </a:rPr>
              <a:t>分惩罚计分）。若再次上架相似的违规商品，将额外计</a:t>
            </a:r>
            <a:r>
              <a:rPr lang="en-US" altLang="zh-CN" sz="1600" dirty="0">
                <a:latin typeface="Arial" panose="020B0604020202020204" pitchFamily="34" charset="0"/>
              </a:rPr>
              <a:t>1</a:t>
            </a:r>
            <a:r>
              <a:rPr lang="zh-CN" altLang="en-US" sz="1600" dirty="0">
                <a:latin typeface="Arial" panose="020B0604020202020204" pitchFamily="34" charset="0"/>
              </a:rPr>
              <a:t>惩罚计分。</a:t>
            </a:r>
            <a:endParaRPr lang="zh-CN" altLang="en-US" sz="1600" dirty="0">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49"/>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4" name="Google Shape;624;p49"/>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lvl="0">
              <a:buSzPts val="2800"/>
            </a:pPr>
            <a:r>
              <a:rPr lang="zh-CN" altLang="en-US" sz="2800" b="1" dirty="0">
                <a:solidFill>
                  <a:srgbClr val="F15C39"/>
                </a:solidFill>
              </a:rPr>
              <a:t>违反上架规则</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25" name="Google Shape;625;p49"/>
          <p:cNvSpPr/>
          <p:nvPr/>
        </p:nvSpPr>
        <p:spPr>
          <a:xfrm>
            <a:off x="542762" y="785152"/>
            <a:ext cx="12351075" cy="168905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6" name="Google Shape;626;p49"/>
          <p:cNvSpPr/>
          <p:nvPr/>
        </p:nvSpPr>
        <p:spPr>
          <a:xfrm>
            <a:off x="542762" y="785152"/>
            <a:ext cx="12351075" cy="19660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90500" algn="l" rtl="0">
              <a:lnSpc>
                <a:spcPct val="150000"/>
              </a:lnSpc>
              <a:spcBef>
                <a:spcPts val="0"/>
              </a:spcBef>
              <a:spcAft>
                <a:spcPts val="0"/>
              </a:spcAft>
              <a:buClr>
                <a:schemeClr val="dk1"/>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27" name="Google Shape;627;p49"/>
          <p:cNvSpPr/>
          <p:nvPr/>
        </p:nvSpPr>
        <p:spPr>
          <a:xfrm>
            <a:off x="380455" y="1029513"/>
            <a:ext cx="11925385" cy="707886"/>
          </a:xfrm>
          <a:prstGeom prst="rect">
            <a:avLst/>
          </a:prstGeom>
          <a:noFill/>
          <a:ln>
            <a:noFill/>
          </a:ln>
        </p:spPr>
        <p:txBody>
          <a:bodyPr spcFirstLastPara="1" wrap="square" lIns="91425" tIns="45700" rIns="91425" bIns="45700" anchor="t" anchorCtr="0">
            <a:noAutofit/>
          </a:bodyPr>
          <a:lstStyle/>
          <a:p>
            <a:pPr lvl="0"/>
            <a:r>
              <a:rPr lang="en-US" altLang="zh-CN" sz="2000" b="1" dirty="0"/>
              <a:t>3)</a:t>
            </a:r>
            <a:r>
              <a:rPr lang="zh-CN" altLang="en-US" sz="2000" b="1" dirty="0"/>
              <a:t>普通卖家预售商品占比要求</a:t>
            </a:r>
            <a:endParaRPr dirty="0"/>
          </a:p>
        </p:txBody>
      </p:sp>
      <p:pic>
        <p:nvPicPr>
          <p:cNvPr id="2" name="图片 1"/>
          <p:cNvPicPr>
            <a:picLocks noChangeAspect="1"/>
          </p:cNvPicPr>
          <p:nvPr/>
        </p:nvPicPr>
        <p:blipFill>
          <a:blip r:embed="rId1"/>
          <a:stretch>
            <a:fillRect/>
          </a:stretch>
        </p:blipFill>
        <p:spPr>
          <a:xfrm>
            <a:off x="5057358" y="987410"/>
            <a:ext cx="5155279" cy="3080516"/>
          </a:xfrm>
          <a:prstGeom prst="rect">
            <a:avLst/>
          </a:prstGeom>
        </p:spPr>
      </p:pic>
      <p:sp>
        <p:nvSpPr>
          <p:cNvPr id="7" name="矩形 6"/>
          <p:cNvSpPr/>
          <p:nvPr/>
        </p:nvSpPr>
        <p:spPr>
          <a:xfrm>
            <a:off x="380455" y="4067926"/>
            <a:ext cx="4073551" cy="400110"/>
          </a:xfrm>
          <a:prstGeom prst="rect">
            <a:avLst/>
          </a:prstGeom>
        </p:spPr>
        <p:txBody>
          <a:bodyPr wrap="none">
            <a:spAutoFit/>
          </a:bodyPr>
          <a:lstStyle/>
          <a:p>
            <a:r>
              <a:rPr lang="en-US" altLang="zh-CN" sz="2000" b="1" dirty="0">
                <a:latin typeface="Arial" panose="020B0604020202020204" pitchFamily="34" charset="0"/>
              </a:rPr>
              <a:t>4) </a:t>
            </a:r>
            <a:r>
              <a:rPr lang="zh-CN" altLang="en-US" sz="2000" b="1" dirty="0">
                <a:latin typeface="Arial" panose="020B0604020202020204" pitchFamily="34" charset="0"/>
              </a:rPr>
              <a:t>商城卖家上传低质量的商品图片</a:t>
            </a:r>
            <a:endParaRPr lang="zh-CN" altLang="en-US" sz="2000" dirty="0"/>
          </a:p>
        </p:txBody>
      </p:sp>
      <p:sp>
        <p:nvSpPr>
          <p:cNvPr id="8" name="矩形 7"/>
          <p:cNvSpPr/>
          <p:nvPr/>
        </p:nvSpPr>
        <p:spPr>
          <a:xfrm>
            <a:off x="671033" y="4557848"/>
            <a:ext cx="11205149" cy="851435"/>
          </a:xfrm>
          <a:prstGeom prst="rect">
            <a:avLst/>
          </a:prstGeom>
        </p:spPr>
        <p:txBody>
          <a:bodyPr wrap="square">
            <a:spAutoFit/>
          </a:bodyPr>
          <a:lstStyle/>
          <a:p>
            <a:r>
              <a:rPr lang="zh-CN" altLang="en-US" sz="1600" b="1" u="sng" dirty="0">
                <a:solidFill>
                  <a:srgbClr val="222222"/>
                </a:solidFill>
                <a:latin typeface="Arial" panose="020B0604020202020204" pitchFamily="34" charset="0"/>
              </a:rPr>
              <a:t>所有站点：</a:t>
            </a:r>
            <a:endParaRPr lang="zh-CN" altLang="en-US" sz="1600" dirty="0">
              <a:latin typeface="Arial" panose="020B0604020202020204" pitchFamily="34" charset="0"/>
            </a:endParaRPr>
          </a:p>
          <a:p>
            <a:r>
              <a:rPr lang="zh-CN" altLang="en-US" sz="1600" dirty="0">
                <a:latin typeface="Arial" panose="020B0604020202020204" pitchFamily="34" charset="0"/>
              </a:rPr>
              <a:t>若商城卖家上传了低质量的商品图片，</a:t>
            </a:r>
            <a:r>
              <a:rPr lang="en-US" altLang="zh-CN" sz="1600" dirty="0" err="1">
                <a:latin typeface="Arial" panose="020B0604020202020204" pitchFamily="34" charset="0"/>
              </a:rPr>
              <a:t>Shopee</a:t>
            </a:r>
            <a:r>
              <a:rPr lang="zh-CN" altLang="en-US" sz="1600" dirty="0">
                <a:latin typeface="Arial" panose="020B0604020202020204" pitchFamily="34" charset="0"/>
              </a:rPr>
              <a:t>平台将下架该商品。若卖家再次上传图片仍为低质量商品图片，该商品将被删除，卖家将会被计惩罚计分。</a:t>
            </a:r>
            <a:endParaRPr lang="zh-CN" altLang="en-US" sz="1600" dirty="0">
              <a:latin typeface="Arial" panose="020B0604020202020204" pitchFamily="34" charset="0"/>
            </a:endParaRPr>
          </a:p>
        </p:txBody>
      </p:sp>
      <p:sp>
        <p:nvSpPr>
          <p:cNvPr id="14" name="矩形 13"/>
          <p:cNvSpPr/>
          <p:nvPr/>
        </p:nvSpPr>
        <p:spPr>
          <a:xfrm>
            <a:off x="380454" y="5661648"/>
            <a:ext cx="3304110" cy="400110"/>
          </a:xfrm>
          <a:prstGeom prst="rect">
            <a:avLst/>
          </a:prstGeom>
        </p:spPr>
        <p:txBody>
          <a:bodyPr wrap="none">
            <a:spAutoFit/>
          </a:bodyPr>
          <a:lstStyle/>
          <a:p>
            <a:r>
              <a:rPr lang="en-US" altLang="zh-CN" sz="2000" b="1" dirty="0">
                <a:latin typeface="Arial" panose="020B0604020202020204" pitchFamily="34" charset="0"/>
              </a:rPr>
              <a:t>5) </a:t>
            </a:r>
            <a:r>
              <a:rPr lang="zh-CN" altLang="en-US" sz="2000" b="1" dirty="0">
                <a:latin typeface="Arial" panose="020B0604020202020204" pitchFamily="34" charset="0"/>
              </a:rPr>
              <a:t>卖家售卖禁售品类的商品</a:t>
            </a:r>
            <a:endParaRPr lang="zh-CN" altLang="en-US" sz="2000" dirty="0"/>
          </a:p>
        </p:txBody>
      </p:sp>
      <p:sp>
        <p:nvSpPr>
          <p:cNvPr id="9" name="矩形 8"/>
          <p:cNvSpPr/>
          <p:nvPr/>
        </p:nvSpPr>
        <p:spPr>
          <a:xfrm>
            <a:off x="671032" y="6156679"/>
            <a:ext cx="11205149" cy="584775"/>
          </a:xfrm>
          <a:prstGeom prst="rect">
            <a:avLst/>
          </a:prstGeom>
        </p:spPr>
        <p:txBody>
          <a:bodyPr wrap="square">
            <a:spAutoFit/>
          </a:bodyPr>
          <a:lstStyle/>
          <a:p>
            <a:r>
              <a:rPr lang="zh-CN" altLang="en-US" sz="1600" b="1" u="sng" dirty="0">
                <a:solidFill>
                  <a:srgbClr val="222222"/>
                </a:solidFill>
                <a:latin typeface="Arial" panose="020B0604020202020204" pitchFamily="34" charset="0"/>
              </a:rPr>
              <a:t>所有站点：</a:t>
            </a:r>
            <a:endParaRPr lang="zh-CN" altLang="en-US" sz="1600" dirty="0">
              <a:latin typeface="Arial" panose="020B0604020202020204" pitchFamily="34" charset="0"/>
            </a:endParaRPr>
          </a:p>
          <a:p>
            <a:r>
              <a:rPr lang="zh-CN" altLang="en-US" sz="1600" dirty="0">
                <a:solidFill>
                  <a:srgbClr val="212121"/>
                </a:solidFill>
                <a:latin typeface="Arial" panose="020B0604020202020204" pitchFamily="34" charset="0"/>
              </a:rPr>
              <a:t>若卖家在未获得许可的情况下刊登了禁止售卖品类的商品（如药品等），该品类下的商品将被删除，</a:t>
            </a:r>
            <a:r>
              <a:rPr lang="zh-CN" altLang="en-US" sz="1600" dirty="0">
                <a:latin typeface="Arial" panose="020B0604020202020204" pitchFamily="34" charset="0"/>
              </a:rPr>
              <a:t>卖家将会被计惩罚计分。</a:t>
            </a:r>
            <a:endParaRPr lang="zh-CN" altLang="en-US" sz="1600" dirty="0">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430939" y="1232762"/>
            <a:ext cx="10927637" cy="5495585"/>
          </a:xfrm>
          <a:prstGeom prst="rect">
            <a:avLst/>
          </a:prstGeom>
        </p:spPr>
      </p:pic>
      <p:sp>
        <p:nvSpPr>
          <p:cNvPr id="3" name="Google Shape;624;p49"/>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lvl="0">
              <a:buSzPts val="2800"/>
            </a:pPr>
            <a:r>
              <a:rPr lang="zh-CN" altLang="en-US" sz="2800" b="1" dirty="0">
                <a:solidFill>
                  <a:srgbClr val="F15C39"/>
                </a:solidFill>
              </a:rPr>
              <a:t>客户服务</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8"/>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altLang="en-US" sz="2800" b="1" i="0" u="none" strike="noStrike" cap="none" dirty="0">
                <a:solidFill>
                  <a:srgbClr val="F15C39"/>
                </a:solidFill>
                <a:latin typeface="Arial" panose="020B0604020202020204"/>
                <a:ea typeface="Arial" panose="020B0604020202020204"/>
                <a:cs typeface="Arial" panose="020B0604020202020204"/>
                <a:sym typeface="Arial" panose="020B0604020202020204"/>
              </a:rPr>
              <a:t>惩罚计分措施</a:t>
            </a:r>
            <a:endParaRPr lang="zh-CN" alt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16" name="Google Shape;616;p48"/>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3" name="图片 2"/>
          <p:cNvPicPr>
            <a:picLocks noChangeAspect="1"/>
          </p:cNvPicPr>
          <p:nvPr/>
        </p:nvPicPr>
        <p:blipFill>
          <a:blip r:embed="rId1"/>
          <a:stretch>
            <a:fillRect/>
          </a:stretch>
        </p:blipFill>
        <p:spPr>
          <a:xfrm>
            <a:off x="978584" y="1342666"/>
            <a:ext cx="11998779" cy="52219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9"/>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1" name="Google Shape;71;p9"/>
          <p:cNvSpPr txBox="1"/>
          <p:nvPr/>
        </p:nvSpPr>
        <p:spPr>
          <a:xfrm>
            <a:off x="317394" y="290563"/>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如何查看店铺表现？</a:t>
            </a:r>
            <a:endParaRPr sz="2800" b="0" i="0" u="none" strike="noStrike" cap="none">
              <a:solidFill>
                <a:srgbClr val="F15C39"/>
              </a:solidFill>
              <a:latin typeface="Arial" panose="020B0604020202020204"/>
              <a:ea typeface="Arial" panose="020B0604020202020204"/>
              <a:cs typeface="Arial" panose="020B0604020202020204"/>
              <a:sym typeface="Arial" panose="020B0604020202020204"/>
            </a:endParaRPr>
          </a:p>
        </p:txBody>
      </p:sp>
      <p:sp>
        <p:nvSpPr>
          <p:cNvPr id="72" name="Google Shape;72;p9"/>
          <p:cNvSpPr/>
          <p:nvPr/>
        </p:nvSpPr>
        <p:spPr>
          <a:xfrm>
            <a:off x="542762" y="785152"/>
            <a:ext cx="12351075" cy="18044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endPar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0" algn="l" rtl="0">
              <a:lnSpc>
                <a:spcPct val="150000"/>
              </a:lnSpc>
              <a:spcBef>
                <a:spcPts val="0"/>
              </a:spcBef>
              <a:spcAft>
                <a:spcPts val="0"/>
              </a:spcAft>
              <a:buClr>
                <a:srgbClr val="000000"/>
              </a:buClr>
              <a:buSzPts val="2000"/>
              <a:buFont typeface="Arial" panose="020B0604020202020204"/>
              <a:buNone/>
            </a:pPr>
            <a:r>
              <a:rPr lang="zh-CN"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卖家中心 —— 卖场设定 —— 我的表现</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000"/>
              <a:buFont typeface="Arial" panose="020B0604020202020204"/>
              <a:buNone/>
            </a:pP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73" name="Google Shape;73;p9"/>
          <p:cNvPicPr preferRelativeResize="0"/>
          <p:nvPr/>
        </p:nvPicPr>
        <p:blipFill rotWithShape="1">
          <a:blip r:embed="rId1"/>
          <a:srcRect/>
          <a:stretch>
            <a:fillRect/>
          </a:stretch>
        </p:blipFill>
        <p:spPr>
          <a:xfrm>
            <a:off x="663500" y="1642052"/>
            <a:ext cx="11455918" cy="4853340"/>
          </a:xfrm>
          <a:prstGeom prst="rect">
            <a:avLst/>
          </a:prstGeom>
          <a:noFill/>
          <a:ln>
            <a:noFill/>
          </a:ln>
          <a:effectLst>
            <a:outerShdw blurRad="57150" dist="19050" dir="5400000" algn="bl" rotWithShape="0">
              <a:srgbClr val="000000">
                <a:alpha val="49803"/>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2" name="Google Shape;82;p10"/>
          <p:cNvSpPr/>
          <p:nvPr/>
        </p:nvSpPr>
        <p:spPr>
          <a:xfrm>
            <a:off x="0" y="6344"/>
            <a:ext cx="13436600" cy="1206134"/>
          </a:xfrm>
          <a:prstGeom prst="rect">
            <a:avLst/>
          </a:prstGeom>
          <a:solidFill>
            <a:srgbClr val="FF5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645"/>
              <a:buFont typeface="Arial" panose="020B0604020202020204"/>
              <a:buNone/>
            </a:pPr>
            <a:endParaRPr sz="264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3" name="Google Shape;83;p10"/>
          <p:cNvGrpSpPr/>
          <p:nvPr/>
        </p:nvGrpSpPr>
        <p:grpSpPr>
          <a:xfrm>
            <a:off x="10275590" y="3091801"/>
            <a:ext cx="1142388" cy="1740949"/>
            <a:chOff x="10176228" y="4554633"/>
            <a:chExt cx="1142388" cy="1740949"/>
          </a:xfrm>
        </p:grpSpPr>
        <p:sp>
          <p:nvSpPr>
            <p:cNvPr id="84" name="Google Shape;84;p10"/>
            <p:cNvSpPr txBox="1"/>
            <p:nvPr/>
          </p:nvSpPr>
          <p:spPr>
            <a:xfrm>
              <a:off x="10192761" y="5974981"/>
              <a:ext cx="1125855" cy="32060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5A5A5"/>
                  </a:solidFill>
                  <a:latin typeface="Arial" panose="020B0604020202020204"/>
                  <a:ea typeface="Arial" panose="020B0604020202020204"/>
                  <a:cs typeface="Arial" panose="020B0604020202020204"/>
                  <a:sym typeface="Arial" panose="020B0604020202020204"/>
                </a:rPr>
                <a:t>店铺聊聊</a:t>
              </a:r>
              <a:endParaRPr sz="2000" b="1" i="0" u="none" strike="noStrike" cap="none">
                <a:solidFill>
                  <a:srgbClr val="A5A5A5"/>
                </a:solidFill>
                <a:latin typeface="Arial" panose="020B0604020202020204"/>
                <a:ea typeface="Arial" panose="020B0604020202020204"/>
                <a:cs typeface="Arial" panose="020B0604020202020204"/>
                <a:sym typeface="Arial" panose="020B0604020202020204"/>
              </a:endParaRPr>
            </a:p>
          </p:txBody>
        </p:sp>
        <p:grpSp>
          <p:nvGrpSpPr>
            <p:cNvPr id="85" name="Google Shape;85;p10"/>
            <p:cNvGrpSpPr/>
            <p:nvPr/>
          </p:nvGrpSpPr>
          <p:grpSpPr>
            <a:xfrm>
              <a:off x="10176228" y="4554633"/>
              <a:ext cx="1125855" cy="1125855"/>
              <a:chOff x="10012305" y="4519929"/>
              <a:chExt cx="1125855" cy="1125855"/>
            </a:xfrm>
          </p:grpSpPr>
          <p:sp>
            <p:nvSpPr>
              <p:cNvPr id="86" name="Google Shape;86;p10"/>
              <p:cNvSpPr/>
              <p:nvPr/>
            </p:nvSpPr>
            <p:spPr>
              <a:xfrm>
                <a:off x="10012305" y="4519929"/>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0"/>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7" name="Google Shape;87;p10"/>
              <p:cNvSpPr/>
              <p:nvPr/>
            </p:nvSpPr>
            <p:spPr>
              <a:xfrm>
                <a:off x="10309634" y="4842924"/>
                <a:ext cx="564515" cy="549275"/>
              </a:xfrm>
              <a:custGeom>
                <a:avLst/>
                <a:gdLst/>
                <a:ahLst/>
                <a:cxnLst/>
                <a:rect l="l" t="t" r="r" b="b"/>
                <a:pathLst>
                  <a:path w="564515" h="549275" extrusionOk="0">
                    <a:moveTo>
                      <a:pt x="203022" y="416610"/>
                    </a:moveTo>
                    <a:lnTo>
                      <a:pt x="38976" y="416610"/>
                    </a:lnTo>
                    <a:lnTo>
                      <a:pt x="23804" y="413547"/>
                    </a:lnTo>
                    <a:lnTo>
                      <a:pt x="11415" y="405195"/>
                    </a:lnTo>
                    <a:lnTo>
                      <a:pt x="3062" y="392806"/>
                    </a:lnTo>
                    <a:lnTo>
                      <a:pt x="0" y="377634"/>
                    </a:lnTo>
                    <a:lnTo>
                      <a:pt x="0" y="38976"/>
                    </a:lnTo>
                    <a:lnTo>
                      <a:pt x="3062" y="23804"/>
                    </a:lnTo>
                    <a:lnTo>
                      <a:pt x="11415" y="11415"/>
                    </a:lnTo>
                    <a:lnTo>
                      <a:pt x="23804" y="3062"/>
                    </a:lnTo>
                    <a:lnTo>
                      <a:pt x="38976" y="0"/>
                    </a:lnTo>
                    <a:lnTo>
                      <a:pt x="525030" y="0"/>
                    </a:lnTo>
                    <a:lnTo>
                      <a:pt x="540202" y="3062"/>
                    </a:lnTo>
                    <a:lnTo>
                      <a:pt x="552591" y="11415"/>
                    </a:lnTo>
                    <a:lnTo>
                      <a:pt x="560944" y="23804"/>
                    </a:lnTo>
                    <a:lnTo>
                      <a:pt x="564006" y="38976"/>
                    </a:lnTo>
                    <a:lnTo>
                      <a:pt x="564006" y="377634"/>
                    </a:lnTo>
                    <a:lnTo>
                      <a:pt x="560944" y="392806"/>
                    </a:lnTo>
                    <a:lnTo>
                      <a:pt x="552591" y="405195"/>
                    </a:lnTo>
                    <a:lnTo>
                      <a:pt x="540202" y="413547"/>
                    </a:lnTo>
                    <a:lnTo>
                      <a:pt x="525030" y="416610"/>
                    </a:lnTo>
                    <a:lnTo>
                      <a:pt x="294766" y="416610"/>
                    </a:lnTo>
                    <a:lnTo>
                      <a:pt x="161404" y="548779"/>
                    </a:lnTo>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8" name="Google Shape;88;p10"/>
              <p:cNvSpPr/>
              <p:nvPr/>
            </p:nvSpPr>
            <p:spPr>
              <a:xfrm>
                <a:off x="10431102"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9" name="Google Shape;89;p10"/>
              <p:cNvSpPr/>
              <p:nvPr/>
            </p:nvSpPr>
            <p:spPr>
              <a:xfrm>
                <a:off x="10560016"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10"/>
              <p:cNvSpPr/>
              <p:nvPr/>
            </p:nvSpPr>
            <p:spPr>
              <a:xfrm>
                <a:off x="10688930" y="5022263"/>
                <a:ext cx="63500" cy="63500"/>
              </a:xfrm>
              <a:custGeom>
                <a:avLst/>
                <a:gdLst/>
                <a:ahLst/>
                <a:cxnLst/>
                <a:rect l="l" t="t" r="r" b="b"/>
                <a:pathLst>
                  <a:path w="63500" h="63500" extrusionOk="0">
                    <a:moveTo>
                      <a:pt x="63233" y="31610"/>
                    </a:moveTo>
                    <a:lnTo>
                      <a:pt x="60748" y="43916"/>
                    </a:lnTo>
                    <a:lnTo>
                      <a:pt x="53971" y="53963"/>
                    </a:lnTo>
                    <a:lnTo>
                      <a:pt x="43923" y="60737"/>
                    </a:lnTo>
                    <a:lnTo>
                      <a:pt x="31623" y="63220"/>
                    </a:lnTo>
                    <a:lnTo>
                      <a:pt x="19314" y="60737"/>
                    </a:lnTo>
                    <a:lnTo>
                      <a:pt x="9263" y="53963"/>
                    </a:lnTo>
                    <a:lnTo>
                      <a:pt x="2485" y="43916"/>
                    </a:lnTo>
                    <a:lnTo>
                      <a:pt x="0" y="31610"/>
                    </a:lnTo>
                    <a:lnTo>
                      <a:pt x="2485" y="19304"/>
                    </a:lnTo>
                    <a:lnTo>
                      <a:pt x="9263" y="9256"/>
                    </a:lnTo>
                    <a:lnTo>
                      <a:pt x="19314" y="2483"/>
                    </a:lnTo>
                    <a:lnTo>
                      <a:pt x="31623" y="0"/>
                    </a:lnTo>
                    <a:lnTo>
                      <a:pt x="43923" y="2483"/>
                    </a:lnTo>
                    <a:lnTo>
                      <a:pt x="53971" y="9256"/>
                    </a:lnTo>
                    <a:lnTo>
                      <a:pt x="60748" y="19304"/>
                    </a:lnTo>
                    <a:lnTo>
                      <a:pt x="63233" y="31610"/>
                    </a:lnTo>
                    <a:close/>
                  </a:path>
                </a:pathLst>
              </a:custGeom>
              <a:no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91" name="Google Shape;91;p10"/>
          <p:cNvGrpSpPr/>
          <p:nvPr/>
        </p:nvGrpSpPr>
        <p:grpSpPr>
          <a:xfrm>
            <a:off x="3612235" y="198183"/>
            <a:ext cx="6212130" cy="923330"/>
            <a:chOff x="3225514" y="92434"/>
            <a:chExt cx="6212130" cy="923330"/>
          </a:xfrm>
        </p:grpSpPr>
        <p:sp>
          <p:nvSpPr>
            <p:cNvPr id="92" name="Google Shape;92;p10"/>
            <p:cNvSpPr/>
            <p:nvPr/>
          </p:nvSpPr>
          <p:spPr>
            <a:xfrm>
              <a:off x="4192139" y="92434"/>
              <a:ext cx="5245505"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zh-CN" sz="5400" b="0" i="0" u="none" strike="noStrike" cap="none">
                  <a:solidFill>
                    <a:schemeClr val="lt1"/>
                  </a:solidFill>
                  <a:latin typeface="Arial" panose="020B0604020202020204"/>
                  <a:ea typeface="Arial" panose="020B0604020202020204"/>
                  <a:cs typeface="Arial" panose="020B0604020202020204"/>
                  <a:sym typeface="Arial" panose="020B0604020202020204"/>
                </a:rPr>
                <a:t>店铺常见规则</a:t>
              </a:r>
              <a:endParaRPr sz="4115"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10"/>
            <p:cNvSpPr/>
            <p:nvPr/>
          </p:nvSpPr>
          <p:spPr>
            <a:xfrm>
              <a:off x="3296907" y="578219"/>
              <a:ext cx="668655" cy="393065"/>
            </a:xfrm>
            <a:custGeom>
              <a:avLst/>
              <a:gdLst/>
              <a:ahLst/>
              <a:cxnLst/>
              <a:rect l="l" t="t" r="r" b="b"/>
              <a:pathLst>
                <a:path w="668654" h="393065" extrusionOk="0">
                  <a:moveTo>
                    <a:pt x="23228" y="0"/>
                  </a:moveTo>
                  <a:lnTo>
                    <a:pt x="6705" y="0"/>
                  </a:lnTo>
                  <a:lnTo>
                    <a:pt x="0" y="6705"/>
                  </a:lnTo>
                  <a:lnTo>
                    <a:pt x="0" y="392747"/>
                  </a:lnTo>
                  <a:lnTo>
                    <a:pt x="668286" y="392747"/>
                  </a:lnTo>
                  <a:lnTo>
                    <a:pt x="668286" y="362826"/>
                  </a:lnTo>
                  <a:lnTo>
                    <a:pt x="29921" y="362826"/>
                  </a:lnTo>
                  <a:lnTo>
                    <a:pt x="29921" y="6705"/>
                  </a:lnTo>
                  <a:lnTo>
                    <a:pt x="23228" y="0"/>
                  </a:lnTo>
                  <a:close/>
                </a:path>
                <a:path w="668654" h="393065" extrusionOk="0">
                  <a:moveTo>
                    <a:pt x="661581" y="0"/>
                  </a:moveTo>
                  <a:lnTo>
                    <a:pt x="645071" y="0"/>
                  </a:lnTo>
                  <a:lnTo>
                    <a:pt x="638365" y="6705"/>
                  </a:lnTo>
                  <a:lnTo>
                    <a:pt x="638365" y="362826"/>
                  </a:lnTo>
                  <a:lnTo>
                    <a:pt x="668286" y="362826"/>
                  </a:lnTo>
                  <a:lnTo>
                    <a:pt x="668286" y="6705"/>
                  </a:lnTo>
                  <a:lnTo>
                    <a:pt x="661581" y="0"/>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4" name="Google Shape;94;p10"/>
            <p:cNvSpPr/>
            <p:nvPr/>
          </p:nvSpPr>
          <p:spPr>
            <a:xfrm>
              <a:off x="3225514" y="226221"/>
              <a:ext cx="812800" cy="300355"/>
            </a:xfrm>
            <a:custGeom>
              <a:avLst/>
              <a:gdLst/>
              <a:ahLst/>
              <a:cxnLst/>
              <a:rect l="l" t="t" r="r" b="b"/>
              <a:pathLst>
                <a:path w="812800" h="300355" extrusionOk="0">
                  <a:moveTo>
                    <a:pt x="753554" y="0"/>
                  </a:moveTo>
                  <a:lnTo>
                    <a:pt x="59283" y="0"/>
                  </a:lnTo>
                  <a:lnTo>
                    <a:pt x="53276" y="4673"/>
                  </a:lnTo>
                  <a:lnTo>
                    <a:pt x="6857" y="190360"/>
                  </a:lnTo>
                  <a:lnTo>
                    <a:pt x="4376" y="196539"/>
                  </a:lnTo>
                  <a:lnTo>
                    <a:pt x="0" y="220929"/>
                  </a:lnTo>
                  <a:lnTo>
                    <a:pt x="5577" y="251667"/>
                  </a:lnTo>
                  <a:lnTo>
                    <a:pt x="20781" y="276796"/>
                  </a:lnTo>
                  <a:lnTo>
                    <a:pt x="43317" y="293752"/>
                  </a:lnTo>
                  <a:lnTo>
                    <a:pt x="70891" y="299973"/>
                  </a:lnTo>
                  <a:lnTo>
                    <a:pt x="87385" y="297784"/>
                  </a:lnTo>
                  <a:lnTo>
                    <a:pt x="102504" y="291541"/>
                  </a:lnTo>
                  <a:lnTo>
                    <a:pt x="115800" y="281736"/>
                  </a:lnTo>
                  <a:lnTo>
                    <a:pt x="125800" y="270052"/>
                  </a:lnTo>
                  <a:lnTo>
                    <a:pt x="70891" y="270052"/>
                  </a:lnTo>
                  <a:lnTo>
                    <a:pt x="54958" y="266186"/>
                  </a:lnTo>
                  <a:lnTo>
                    <a:pt x="41933" y="255649"/>
                  </a:lnTo>
                  <a:lnTo>
                    <a:pt x="33145" y="240032"/>
                  </a:lnTo>
                  <a:lnTo>
                    <a:pt x="29921" y="220929"/>
                  </a:lnTo>
                  <a:lnTo>
                    <a:pt x="30027" y="218960"/>
                  </a:lnTo>
                  <a:lnTo>
                    <a:pt x="30541" y="211772"/>
                  </a:lnTo>
                  <a:lnTo>
                    <a:pt x="31902" y="207759"/>
                  </a:lnTo>
                  <a:lnTo>
                    <a:pt x="34772" y="201206"/>
                  </a:lnTo>
                  <a:lnTo>
                    <a:pt x="35128" y="200431"/>
                  </a:lnTo>
                  <a:lnTo>
                    <a:pt x="35394" y="199631"/>
                  </a:lnTo>
                  <a:lnTo>
                    <a:pt x="77825" y="29921"/>
                  </a:lnTo>
                  <a:lnTo>
                    <a:pt x="765899" y="29921"/>
                  </a:lnTo>
                  <a:lnTo>
                    <a:pt x="759548" y="4673"/>
                  </a:lnTo>
                  <a:lnTo>
                    <a:pt x="753554" y="0"/>
                  </a:lnTo>
                  <a:close/>
                </a:path>
                <a:path w="812800" h="300355" extrusionOk="0">
                  <a:moveTo>
                    <a:pt x="179732" y="268858"/>
                  </a:moveTo>
                  <a:lnTo>
                    <a:pt x="126822" y="268858"/>
                  </a:lnTo>
                  <a:lnTo>
                    <a:pt x="137846" y="281519"/>
                  </a:lnTo>
                  <a:lnTo>
                    <a:pt x="151136" y="291184"/>
                  </a:lnTo>
                  <a:lnTo>
                    <a:pt x="166244" y="297350"/>
                  </a:lnTo>
                  <a:lnTo>
                    <a:pt x="182727" y="299516"/>
                  </a:lnTo>
                  <a:lnTo>
                    <a:pt x="199200" y="297342"/>
                  </a:lnTo>
                  <a:lnTo>
                    <a:pt x="214301" y="291142"/>
                  </a:lnTo>
                  <a:lnTo>
                    <a:pt x="227584" y="281402"/>
                  </a:lnTo>
                  <a:lnTo>
                    <a:pt x="237754" y="269595"/>
                  </a:lnTo>
                  <a:lnTo>
                    <a:pt x="182727" y="269595"/>
                  </a:lnTo>
                  <a:lnTo>
                    <a:pt x="179732" y="268858"/>
                  </a:lnTo>
                  <a:close/>
                </a:path>
                <a:path w="812800" h="300355" extrusionOk="0">
                  <a:moveTo>
                    <a:pt x="290968" y="268604"/>
                  </a:moveTo>
                  <a:lnTo>
                    <a:pt x="238607" y="268604"/>
                  </a:lnTo>
                  <a:lnTo>
                    <a:pt x="249626" y="281321"/>
                  </a:lnTo>
                  <a:lnTo>
                    <a:pt x="262968" y="291050"/>
                  </a:lnTo>
                  <a:lnTo>
                    <a:pt x="278021" y="297217"/>
                  </a:lnTo>
                  <a:lnTo>
                    <a:pt x="294576" y="299415"/>
                  </a:lnTo>
                  <a:lnTo>
                    <a:pt x="311037" y="297243"/>
                  </a:lnTo>
                  <a:lnTo>
                    <a:pt x="326134" y="291050"/>
                  </a:lnTo>
                  <a:lnTo>
                    <a:pt x="339419" y="281321"/>
                  </a:lnTo>
                  <a:lnTo>
                    <a:pt x="349622" y="269493"/>
                  </a:lnTo>
                  <a:lnTo>
                    <a:pt x="294576" y="269493"/>
                  </a:lnTo>
                  <a:lnTo>
                    <a:pt x="290968" y="268604"/>
                  </a:lnTo>
                  <a:close/>
                </a:path>
                <a:path w="812800" h="300355" extrusionOk="0">
                  <a:moveTo>
                    <a:pt x="402655" y="268541"/>
                  </a:moveTo>
                  <a:lnTo>
                    <a:pt x="350443" y="268541"/>
                  </a:lnTo>
                  <a:lnTo>
                    <a:pt x="361447" y="281251"/>
                  </a:lnTo>
                  <a:lnTo>
                    <a:pt x="374770" y="290999"/>
                  </a:lnTo>
                  <a:lnTo>
                    <a:pt x="389866" y="297192"/>
                  </a:lnTo>
                  <a:lnTo>
                    <a:pt x="406412" y="299389"/>
                  </a:lnTo>
                  <a:lnTo>
                    <a:pt x="422873" y="297217"/>
                  </a:lnTo>
                  <a:lnTo>
                    <a:pt x="437907" y="291050"/>
                  </a:lnTo>
                  <a:lnTo>
                    <a:pt x="451215" y="281321"/>
                  </a:lnTo>
                  <a:lnTo>
                    <a:pt x="461446" y="269468"/>
                  </a:lnTo>
                  <a:lnTo>
                    <a:pt x="406361" y="269455"/>
                  </a:lnTo>
                  <a:lnTo>
                    <a:pt x="402655" y="268541"/>
                  </a:lnTo>
                  <a:close/>
                </a:path>
                <a:path w="812800" h="300355" extrusionOk="0">
                  <a:moveTo>
                    <a:pt x="514454" y="268516"/>
                  </a:moveTo>
                  <a:lnTo>
                    <a:pt x="462267" y="268516"/>
                  </a:lnTo>
                  <a:lnTo>
                    <a:pt x="473290" y="281251"/>
                  </a:lnTo>
                  <a:lnTo>
                    <a:pt x="486641" y="290999"/>
                  </a:lnTo>
                  <a:lnTo>
                    <a:pt x="501742" y="297192"/>
                  </a:lnTo>
                  <a:lnTo>
                    <a:pt x="518261" y="299377"/>
                  </a:lnTo>
                  <a:lnTo>
                    <a:pt x="534752" y="297192"/>
                  </a:lnTo>
                  <a:lnTo>
                    <a:pt x="549861" y="290980"/>
                  </a:lnTo>
                  <a:lnTo>
                    <a:pt x="563126" y="281251"/>
                  </a:lnTo>
                  <a:lnTo>
                    <a:pt x="573293" y="269455"/>
                  </a:lnTo>
                  <a:lnTo>
                    <a:pt x="518261" y="269455"/>
                  </a:lnTo>
                  <a:lnTo>
                    <a:pt x="514454" y="268516"/>
                  </a:lnTo>
                  <a:close/>
                </a:path>
                <a:path w="812800" h="300355" extrusionOk="0">
                  <a:moveTo>
                    <a:pt x="626291" y="268516"/>
                  </a:moveTo>
                  <a:lnTo>
                    <a:pt x="574103" y="268516"/>
                  </a:lnTo>
                  <a:lnTo>
                    <a:pt x="585131" y="281251"/>
                  </a:lnTo>
                  <a:lnTo>
                    <a:pt x="598489" y="290999"/>
                  </a:lnTo>
                  <a:lnTo>
                    <a:pt x="613583" y="297192"/>
                  </a:lnTo>
                  <a:lnTo>
                    <a:pt x="630097" y="299377"/>
                  </a:lnTo>
                  <a:lnTo>
                    <a:pt x="646588" y="297192"/>
                  </a:lnTo>
                  <a:lnTo>
                    <a:pt x="661699" y="290980"/>
                  </a:lnTo>
                  <a:lnTo>
                    <a:pt x="674967" y="281251"/>
                  </a:lnTo>
                  <a:lnTo>
                    <a:pt x="685141" y="269455"/>
                  </a:lnTo>
                  <a:lnTo>
                    <a:pt x="630097" y="269455"/>
                  </a:lnTo>
                  <a:lnTo>
                    <a:pt x="626291" y="268516"/>
                  </a:lnTo>
                  <a:close/>
                </a:path>
                <a:path w="812800" h="300355" extrusionOk="0">
                  <a:moveTo>
                    <a:pt x="738139" y="268516"/>
                  </a:moveTo>
                  <a:lnTo>
                    <a:pt x="685952" y="268516"/>
                  </a:lnTo>
                  <a:lnTo>
                    <a:pt x="696978" y="281251"/>
                  </a:lnTo>
                  <a:lnTo>
                    <a:pt x="710333" y="290999"/>
                  </a:lnTo>
                  <a:lnTo>
                    <a:pt x="725426" y="297192"/>
                  </a:lnTo>
                  <a:lnTo>
                    <a:pt x="741946" y="299377"/>
                  </a:lnTo>
                  <a:lnTo>
                    <a:pt x="769514" y="293108"/>
                  </a:lnTo>
                  <a:lnTo>
                    <a:pt x="792051" y="276024"/>
                  </a:lnTo>
                  <a:lnTo>
                    <a:pt x="795997" y="269455"/>
                  </a:lnTo>
                  <a:lnTo>
                    <a:pt x="741946" y="269455"/>
                  </a:lnTo>
                  <a:lnTo>
                    <a:pt x="738139" y="268516"/>
                  </a:lnTo>
                  <a:close/>
                </a:path>
                <a:path w="812800" h="300355" extrusionOk="0">
                  <a:moveTo>
                    <a:pt x="135064" y="204546"/>
                  </a:moveTo>
                  <a:lnTo>
                    <a:pt x="118541" y="204546"/>
                  </a:lnTo>
                  <a:lnTo>
                    <a:pt x="111859" y="211747"/>
                  </a:lnTo>
                  <a:lnTo>
                    <a:pt x="111836" y="220027"/>
                  </a:lnTo>
                  <a:lnTo>
                    <a:pt x="108613" y="239475"/>
                  </a:lnTo>
                  <a:lnTo>
                    <a:pt x="99831" y="255379"/>
                  </a:lnTo>
                  <a:lnTo>
                    <a:pt x="86815" y="266113"/>
                  </a:lnTo>
                  <a:lnTo>
                    <a:pt x="70891" y="270052"/>
                  </a:lnTo>
                  <a:lnTo>
                    <a:pt x="125800" y="270052"/>
                  </a:lnTo>
                  <a:lnTo>
                    <a:pt x="126822" y="268858"/>
                  </a:lnTo>
                  <a:lnTo>
                    <a:pt x="179732" y="268858"/>
                  </a:lnTo>
                  <a:lnTo>
                    <a:pt x="166796" y="265677"/>
                  </a:lnTo>
                  <a:lnTo>
                    <a:pt x="141882" y="219735"/>
                  </a:lnTo>
                  <a:lnTo>
                    <a:pt x="141757" y="210705"/>
                  </a:lnTo>
                  <a:lnTo>
                    <a:pt x="135064" y="204546"/>
                  </a:lnTo>
                  <a:close/>
                </a:path>
                <a:path w="812800" h="300355" extrusionOk="0">
                  <a:moveTo>
                    <a:pt x="246900" y="204317"/>
                  </a:moveTo>
                  <a:lnTo>
                    <a:pt x="230377" y="204317"/>
                  </a:lnTo>
                  <a:lnTo>
                    <a:pt x="223743" y="211480"/>
                  </a:lnTo>
                  <a:lnTo>
                    <a:pt x="223647" y="220027"/>
                  </a:lnTo>
                  <a:lnTo>
                    <a:pt x="220460" y="239168"/>
                  </a:lnTo>
                  <a:lnTo>
                    <a:pt x="211674" y="254998"/>
                  </a:lnTo>
                  <a:lnTo>
                    <a:pt x="198653" y="265677"/>
                  </a:lnTo>
                  <a:lnTo>
                    <a:pt x="182727" y="269595"/>
                  </a:lnTo>
                  <a:lnTo>
                    <a:pt x="237754" y="269595"/>
                  </a:lnTo>
                  <a:lnTo>
                    <a:pt x="238607" y="268604"/>
                  </a:lnTo>
                  <a:lnTo>
                    <a:pt x="290968" y="268604"/>
                  </a:lnTo>
                  <a:lnTo>
                    <a:pt x="278687" y="265579"/>
                  </a:lnTo>
                  <a:lnTo>
                    <a:pt x="253641" y="218960"/>
                  </a:lnTo>
                  <a:lnTo>
                    <a:pt x="253537" y="210413"/>
                  </a:lnTo>
                  <a:lnTo>
                    <a:pt x="246900" y="204317"/>
                  </a:lnTo>
                  <a:close/>
                </a:path>
                <a:path w="812800" h="300355" extrusionOk="0">
                  <a:moveTo>
                    <a:pt x="358762" y="204254"/>
                  </a:moveTo>
                  <a:lnTo>
                    <a:pt x="342239" y="204254"/>
                  </a:lnTo>
                  <a:lnTo>
                    <a:pt x="335558" y="211480"/>
                  </a:lnTo>
                  <a:lnTo>
                    <a:pt x="335502" y="220027"/>
                  </a:lnTo>
                  <a:lnTo>
                    <a:pt x="332402" y="238616"/>
                  </a:lnTo>
                  <a:lnTo>
                    <a:pt x="332283" y="239168"/>
                  </a:lnTo>
                  <a:lnTo>
                    <a:pt x="323548" y="254884"/>
                  </a:lnTo>
                  <a:lnTo>
                    <a:pt x="310509" y="265579"/>
                  </a:lnTo>
                  <a:lnTo>
                    <a:pt x="294576" y="269493"/>
                  </a:lnTo>
                  <a:lnTo>
                    <a:pt x="349622" y="269493"/>
                  </a:lnTo>
                  <a:lnTo>
                    <a:pt x="350443" y="268541"/>
                  </a:lnTo>
                  <a:lnTo>
                    <a:pt x="402655" y="268541"/>
                  </a:lnTo>
                  <a:lnTo>
                    <a:pt x="390471" y="265524"/>
                  </a:lnTo>
                  <a:lnTo>
                    <a:pt x="377463" y="254739"/>
                  </a:lnTo>
                  <a:lnTo>
                    <a:pt x="368687" y="238616"/>
                  </a:lnTo>
                  <a:lnTo>
                    <a:pt x="365513" y="218960"/>
                  </a:lnTo>
                  <a:lnTo>
                    <a:pt x="365454" y="210413"/>
                  </a:lnTo>
                  <a:lnTo>
                    <a:pt x="358762" y="204254"/>
                  </a:lnTo>
                  <a:close/>
                </a:path>
                <a:path w="812800" h="300355" extrusionOk="0">
                  <a:moveTo>
                    <a:pt x="470611" y="204254"/>
                  </a:moveTo>
                  <a:lnTo>
                    <a:pt x="454088" y="204254"/>
                  </a:lnTo>
                  <a:lnTo>
                    <a:pt x="447382" y="211480"/>
                  </a:lnTo>
                  <a:lnTo>
                    <a:pt x="447334" y="220027"/>
                  </a:lnTo>
                  <a:lnTo>
                    <a:pt x="444233" y="238634"/>
                  </a:lnTo>
                  <a:lnTo>
                    <a:pt x="406412" y="269468"/>
                  </a:lnTo>
                  <a:lnTo>
                    <a:pt x="461457" y="269455"/>
                  </a:lnTo>
                  <a:lnTo>
                    <a:pt x="462267" y="268516"/>
                  </a:lnTo>
                  <a:lnTo>
                    <a:pt x="514454" y="268516"/>
                  </a:lnTo>
                  <a:lnTo>
                    <a:pt x="502335" y="265524"/>
                  </a:lnTo>
                  <a:lnTo>
                    <a:pt x="489315" y="254739"/>
                  </a:lnTo>
                  <a:lnTo>
                    <a:pt x="480528" y="238616"/>
                  </a:lnTo>
                  <a:lnTo>
                    <a:pt x="477351" y="218960"/>
                  </a:lnTo>
                  <a:lnTo>
                    <a:pt x="477304" y="210413"/>
                  </a:lnTo>
                  <a:lnTo>
                    <a:pt x="470611" y="204254"/>
                  </a:lnTo>
                  <a:close/>
                </a:path>
                <a:path w="812800" h="300355" extrusionOk="0">
                  <a:moveTo>
                    <a:pt x="582447" y="204254"/>
                  </a:moveTo>
                  <a:lnTo>
                    <a:pt x="565924" y="204254"/>
                  </a:lnTo>
                  <a:lnTo>
                    <a:pt x="559231" y="211480"/>
                  </a:lnTo>
                  <a:lnTo>
                    <a:pt x="559183" y="220027"/>
                  </a:lnTo>
                  <a:lnTo>
                    <a:pt x="556071" y="238681"/>
                  </a:lnTo>
                  <a:lnTo>
                    <a:pt x="518261" y="269455"/>
                  </a:lnTo>
                  <a:lnTo>
                    <a:pt x="573293" y="269455"/>
                  </a:lnTo>
                  <a:lnTo>
                    <a:pt x="574103" y="268516"/>
                  </a:lnTo>
                  <a:lnTo>
                    <a:pt x="626291" y="268516"/>
                  </a:lnTo>
                  <a:lnTo>
                    <a:pt x="614173" y="265524"/>
                  </a:lnTo>
                  <a:lnTo>
                    <a:pt x="601157" y="254739"/>
                  </a:lnTo>
                  <a:lnTo>
                    <a:pt x="592375" y="238616"/>
                  </a:lnTo>
                  <a:lnTo>
                    <a:pt x="589200" y="218960"/>
                  </a:lnTo>
                  <a:lnTo>
                    <a:pt x="589152" y="210413"/>
                  </a:lnTo>
                  <a:lnTo>
                    <a:pt x="582447" y="204254"/>
                  </a:lnTo>
                  <a:close/>
                </a:path>
                <a:path w="812800" h="300355" extrusionOk="0">
                  <a:moveTo>
                    <a:pt x="694283" y="204254"/>
                  </a:moveTo>
                  <a:lnTo>
                    <a:pt x="677773" y="204254"/>
                  </a:lnTo>
                  <a:lnTo>
                    <a:pt x="671067" y="211480"/>
                  </a:lnTo>
                  <a:lnTo>
                    <a:pt x="671019" y="220027"/>
                  </a:lnTo>
                  <a:lnTo>
                    <a:pt x="667907" y="238681"/>
                  </a:lnTo>
                  <a:lnTo>
                    <a:pt x="630097" y="269455"/>
                  </a:lnTo>
                  <a:lnTo>
                    <a:pt x="685141" y="269455"/>
                  </a:lnTo>
                  <a:lnTo>
                    <a:pt x="685952" y="268516"/>
                  </a:lnTo>
                  <a:lnTo>
                    <a:pt x="738139" y="268516"/>
                  </a:lnTo>
                  <a:lnTo>
                    <a:pt x="726020" y="265524"/>
                  </a:lnTo>
                  <a:lnTo>
                    <a:pt x="713000" y="254739"/>
                  </a:lnTo>
                  <a:lnTo>
                    <a:pt x="704213" y="238616"/>
                  </a:lnTo>
                  <a:lnTo>
                    <a:pt x="701036" y="218960"/>
                  </a:lnTo>
                  <a:lnTo>
                    <a:pt x="700989" y="210413"/>
                  </a:lnTo>
                  <a:lnTo>
                    <a:pt x="694283" y="204254"/>
                  </a:lnTo>
                  <a:close/>
                </a:path>
                <a:path w="812800" h="300355" extrusionOk="0">
                  <a:moveTo>
                    <a:pt x="812625" y="214629"/>
                  </a:moveTo>
                  <a:lnTo>
                    <a:pt x="797661" y="214629"/>
                  </a:lnTo>
                  <a:lnTo>
                    <a:pt x="782789" y="217131"/>
                  </a:lnTo>
                  <a:lnTo>
                    <a:pt x="782855" y="220027"/>
                  </a:lnTo>
                  <a:lnTo>
                    <a:pt x="779745" y="238681"/>
                  </a:lnTo>
                  <a:lnTo>
                    <a:pt x="741946" y="269455"/>
                  </a:lnTo>
                  <a:lnTo>
                    <a:pt x="795997" y="269455"/>
                  </a:lnTo>
                  <a:lnTo>
                    <a:pt x="807258" y="250706"/>
                  </a:lnTo>
                  <a:lnTo>
                    <a:pt x="812785" y="220027"/>
                  </a:lnTo>
                  <a:lnTo>
                    <a:pt x="812678" y="215620"/>
                  </a:lnTo>
                  <a:lnTo>
                    <a:pt x="812625" y="214629"/>
                  </a:lnTo>
                  <a:close/>
                </a:path>
                <a:path w="812800" h="300355" extrusionOk="0">
                  <a:moveTo>
                    <a:pt x="765899" y="29921"/>
                  </a:moveTo>
                  <a:lnTo>
                    <a:pt x="734999" y="29921"/>
                  </a:lnTo>
                  <a:lnTo>
                    <a:pt x="777455" y="199643"/>
                  </a:lnTo>
                  <a:lnTo>
                    <a:pt x="777722" y="200444"/>
                  </a:lnTo>
                  <a:lnTo>
                    <a:pt x="778052" y="201231"/>
                  </a:lnTo>
                  <a:lnTo>
                    <a:pt x="782350" y="210705"/>
                  </a:lnTo>
                  <a:lnTo>
                    <a:pt x="782473" y="211772"/>
                  </a:lnTo>
                  <a:lnTo>
                    <a:pt x="782739" y="215671"/>
                  </a:lnTo>
                  <a:lnTo>
                    <a:pt x="797661" y="214629"/>
                  </a:lnTo>
                  <a:lnTo>
                    <a:pt x="812625" y="214629"/>
                  </a:lnTo>
                  <a:lnTo>
                    <a:pt x="812596" y="213728"/>
                  </a:lnTo>
                  <a:lnTo>
                    <a:pt x="811872" y="203403"/>
                  </a:lnTo>
                  <a:lnTo>
                    <a:pt x="806615" y="191795"/>
                  </a:lnTo>
                  <a:lnTo>
                    <a:pt x="765899" y="29921"/>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 name="Google Shape;95;p10"/>
            <p:cNvSpPr/>
            <p:nvPr/>
          </p:nvSpPr>
          <p:spPr>
            <a:xfrm>
              <a:off x="3516345" y="681711"/>
              <a:ext cx="229870" cy="267970"/>
            </a:xfrm>
            <a:custGeom>
              <a:avLst/>
              <a:gdLst/>
              <a:ahLst/>
              <a:cxnLst/>
              <a:rect l="l" t="t" r="r" b="b"/>
              <a:pathLst>
                <a:path w="229870" h="267969" extrusionOk="0">
                  <a:moveTo>
                    <a:pt x="127800" y="0"/>
                  </a:moveTo>
                  <a:lnTo>
                    <a:pt x="101612" y="0"/>
                  </a:lnTo>
                  <a:lnTo>
                    <a:pt x="62102" y="7498"/>
                  </a:lnTo>
                  <a:lnTo>
                    <a:pt x="29798" y="27935"/>
                  </a:lnTo>
                  <a:lnTo>
                    <a:pt x="7999" y="58223"/>
                  </a:lnTo>
                  <a:lnTo>
                    <a:pt x="0" y="95275"/>
                  </a:lnTo>
                  <a:lnTo>
                    <a:pt x="0" y="267436"/>
                  </a:lnTo>
                  <a:lnTo>
                    <a:pt x="29921" y="267436"/>
                  </a:lnTo>
                  <a:lnTo>
                    <a:pt x="29921" y="95275"/>
                  </a:lnTo>
                  <a:lnTo>
                    <a:pt x="35565" y="69863"/>
                  </a:lnTo>
                  <a:lnTo>
                    <a:pt x="50946" y="49087"/>
                  </a:lnTo>
                  <a:lnTo>
                    <a:pt x="73737" y="35066"/>
                  </a:lnTo>
                  <a:lnTo>
                    <a:pt x="101612" y="29921"/>
                  </a:lnTo>
                  <a:lnTo>
                    <a:pt x="201047" y="29921"/>
                  </a:lnTo>
                  <a:lnTo>
                    <a:pt x="199618" y="27935"/>
                  </a:lnTo>
                  <a:lnTo>
                    <a:pt x="167315" y="7498"/>
                  </a:lnTo>
                  <a:lnTo>
                    <a:pt x="127800" y="0"/>
                  </a:lnTo>
                  <a:close/>
                </a:path>
                <a:path w="229870" h="267969" extrusionOk="0">
                  <a:moveTo>
                    <a:pt x="201047" y="29921"/>
                  </a:moveTo>
                  <a:lnTo>
                    <a:pt x="127800" y="29921"/>
                  </a:lnTo>
                  <a:lnTo>
                    <a:pt x="155675" y="35066"/>
                  </a:lnTo>
                  <a:lnTo>
                    <a:pt x="178466" y="49087"/>
                  </a:lnTo>
                  <a:lnTo>
                    <a:pt x="193847" y="69863"/>
                  </a:lnTo>
                  <a:lnTo>
                    <a:pt x="199491" y="95275"/>
                  </a:lnTo>
                  <a:lnTo>
                    <a:pt x="199491" y="267436"/>
                  </a:lnTo>
                  <a:lnTo>
                    <a:pt x="229412" y="267436"/>
                  </a:lnTo>
                  <a:lnTo>
                    <a:pt x="229412" y="95275"/>
                  </a:lnTo>
                  <a:lnTo>
                    <a:pt x="221415" y="58223"/>
                  </a:lnTo>
                  <a:lnTo>
                    <a:pt x="201047" y="29921"/>
                  </a:ln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10"/>
            <p:cNvSpPr/>
            <p:nvPr/>
          </p:nvSpPr>
          <p:spPr>
            <a:xfrm>
              <a:off x="3357635" y="334779"/>
              <a:ext cx="522605" cy="0"/>
            </a:xfrm>
            <a:custGeom>
              <a:avLst/>
              <a:gdLst/>
              <a:ahLst/>
              <a:cxnLst/>
              <a:rect l="l" t="t" r="r" b="b"/>
              <a:pathLst>
                <a:path w="522604" h="120000" extrusionOk="0">
                  <a:moveTo>
                    <a:pt x="0" y="0"/>
                  </a:moveTo>
                  <a:lnTo>
                    <a:pt x="521995" y="0"/>
                  </a:lnTo>
                </a:path>
              </a:pathLst>
            </a:custGeom>
            <a:noFill/>
            <a:ln w="381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7" name="Google Shape;97;p10"/>
          <p:cNvGrpSpPr/>
          <p:nvPr/>
        </p:nvGrpSpPr>
        <p:grpSpPr>
          <a:xfrm>
            <a:off x="1922250" y="3093596"/>
            <a:ext cx="1125855" cy="1740950"/>
            <a:chOff x="2162018" y="2966420"/>
            <a:chExt cx="1125855" cy="1740950"/>
          </a:xfrm>
        </p:grpSpPr>
        <p:sp>
          <p:nvSpPr>
            <p:cNvPr id="98" name="Google Shape;98;p10"/>
            <p:cNvSpPr txBox="1"/>
            <p:nvPr/>
          </p:nvSpPr>
          <p:spPr>
            <a:xfrm>
              <a:off x="2192380" y="4386769"/>
              <a:ext cx="1065130" cy="320601"/>
            </a:xfrm>
            <a:prstGeom prst="rect">
              <a:avLst/>
            </a:prstGeom>
            <a:noFill/>
            <a:ln>
              <a:noFill/>
            </a:ln>
          </p:spPr>
          <p:txBody>
            <a:bodyPr spcFirstLastPara="1" wrap="square" lIns="0" tIns="12700" rIns="0" bIns="0" anchor="t" anchorCtr="0">
              <a:noAutofit/>
            </a:bodyPr>
            <a:lstStyle/>
            <a:p>
              <a:pPr marL="302895" marR="5080" lvl="0" indent="-29083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F25D39"/>
                  </a:solidFill>
                  <a:latin typeface="Arial" panose="020B0604020202020204"/>
                  <a:ea typeface="Arial" panose="020B0604020202020204"/>
                  <a:cs typeface="Arial" panose="020B0604020202020204"/>
                  <a:sym typeface="Arial" panose="020B0604020202020204"/>
                </a:rPr>
                <a:t>迟发货率</a:t>
              </a:r>
              <a:endParaRPr sz="2000" b="1" i="0" u="none" strike="noStrike" cap="none">
                <a:solidFill>
                  <a:srgbClr val="F25D39"/>
                </a:solidFill>
                <a:latin typeface="Arial" panose="020B0604020202020204"/>
                <a:ea typeface="Arial" panose="020B0604020202020204"/>
                <a:cs typeface="Arial" panose="020B0604020202020204"/>
                <a:sym typeface="Arial" panose="020B0604020202020204"/>
              </a:endParaRPr>
            </a:p>
          </p:txBody>
        </p:sp>
        <p:sp>
          <p:nvSpPr>
            <p:cNvPr id="99" name="Google Shape;99;p10"/>
            <p:cNvSpPr/>
            <p:nvPr/>
          </p:nvSpPr>
          <p:spPr>
            <a:xfrm>
              <a:off x="2162018" y="2966420"/>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chemeClr val="lt1"/>
            </a:solidFill>
            <a:ln w="44450" cap="flat" cmpd="sng">
              <a:solidFill>
                <a:srgbClr val="F25D3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00" name="Google Shape;100;p10" descr="秒表"/>
            <p:cNvPicPr preferRelativeResize="0"/>
            <p:nvPr/>
          </p:nvPicPr>
          <p:blipFill rotWithShape="1">
            <a:blip r:embed="rId1"/>
            <a:srcRect/>
            <a:stretch>
              <a:fillRect/>
            </a:stretch>
          </p:blipFill>
          <p:spPr>
            <a:xfrm>
              <a:off x="2267745" y="3060267"/>
              <a:ext cx="914400" cy="914400"/>
            </a:xfrm>
            <a:prstGeom prst="rect">
              <a:avLst/>
            </a:prstGeom>
            <a:noFill/>
            <a:ln>
              <a:noFill/>
            </a:ln>
          </p:spPr>
        </p:pic>
      </p:grpSp>
      <p:grpSp>
        <p:nvGrpSpPr>
          <p:cNvPr id="101" name="Google Shape;101;p10"/>
          <p:cNvGrpSpPr/>
          <p:nvPr/>
        </p:nvGrpSpPr>
        <p:grpSpPr>
          <a:xfrm>
            <a:off x="4690475" y="3091800"/>
            <a:ext cx="1125855" cy="1740951"/>
            <a:chOff x="5141018" y="2898843"/>
            <a:chExt cx="1125855" cy="1740951"/>
          </a:xfrm>
        </p:grpSpPr>
        <p:grpSp>
          <p:nvGrpSpPr>
            <p:cNvPr id="102" name="Google Shape;102;p10"/>
            <p:cNvGrpSpPr/>
            <p:nvPr/>
          </p:nvGrpSpPr>
          <p:grpSpPr>
            <a:xfrm>
              <a:off x="5141018" y="2898843"/>
              <a:ext cx="1125855" cy="1740951"/>
              <a:chOff x="5161299" y="2659528"/>
              <a:chExt cx="1125855" cy="1740951"/>
            </a:xfrm>
          </p:grpSpPr>
          <p:sp>
            <p:nvSpPr>
              <p:cNvPr id="103" name="Google Shape;103;p10"/>
              <p:cNvSpPr txBox="1"/>
              <p:nvPr/>
            </p:nvSpPr>
            <p:spPr>
              <a:xfrm>
                <a:off x="5177364" y="4079878"/>
                <a:ext cx="1093723" cy="32060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5A5A5"/>
                    </a:solidFill>
                    <a:latin typeface="Arial" panose="020B0604020202020204"/>
                    <a:ea typeface="Arial" panose="020B0604020202020204"/>
                    <a:cs typeface="Arial" panose="020B0604020202020204"/>
                    <a:sym typeface="Arial" panose="020B0604020202020204"/>
                  </a:rPr>
                  <a:t>未完成率</a:t>
                </a:r>
                <a:endParaRPr sz="2000" b="1" i="0" u="none" strike="noStrike" cap="none">
                  <a:solidFill>
                    <a:srgbClr val="A5A5A5"/>
                  </a:solidFill>
                  <a:latin typeface="Arial" panose="020B0604020202020204"/>
                  <a:ea typeface="Arial" panose="020B0604020202020204"/>
                  <a:cs typeface="Arial" panose="020B0604020202020204"/>
                  <a:sym typeface="Arial" panose="020B0604020202020204"/>
                </a:endParaRPr>
              </a:p>
            </p:txBody>
          </p:sp>
          <p:sp>
            <p:nvSpPr>
              <p:cNvPr id="104" name="Google Shape;104;p10"/>
              <p:cNvSpPr/>
              <p:nvPr/>
            </p:nvSpPr>
            <p:spPr>
              <a:xfrm>
                <a:off x="5161299" y="2659528"/>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pic>
          <p:nvPicPr>
            <p:cNvPr id="105" name="Google Shape;105;p10" descr="旗帜"/>
            <p:cNvPicPr preferRelativeResize="0"/>
            <p:nvPr/>
          </p:nvPicPr>
          <p:blipFill rotWithShape="1">
            <a:blip r:embed="rId2"/>
            <a:srcRect/>
            <a:stretch>
              <a:fillRect/>
            </a:stretch>
          </p:blipFill>
          <p:spPr>
            <a:xfrm>
              <a:off x="5357483" y="3102623"/>
              <a:ext cx="790334" cy="790334"/>
            </a:xfrm>
            <a:prstGeom prst="rect">
              <a:avLst/>
            </a:prstGeom>
            <a:noFill/>
            <a:ln>
              <a:noFill/>
            </a:ln>
          </p:spPr>
        </p:pic>
      </p:grpSp>
      <p:grpSp>
        <p:nvGrpSpPr>
          <p:cNvPr id="106" name="Google Shape;106;p10"/>
          <p:cNvGrpSpPr/>
          <p:nvPr/>
        </p:nvGrpSpPr>
        <p:grpSpPr>
          <a:xfrm>
            <a:off x="7192566" y="3091801"/>
            <a:ext cx="1668697" cy="1740949"/>
            <a:chOff x="7420315" y="2836931"/>
            <a:chExt cx="1668697" cy="1740949"/>
          </a:xfrm>
        </p:grpSpPr>
        <p:grpSp>
          <p:nvGrpSpPr>
            <p:cNvPr id="107" name="Google Shape;107;p10"/>
            <p:cNvGrpSpPr/>
            <p:nvPr/>
          </p:nvGrpSpPr>
          <p:grpSpPr>
            <a:xfrm>
              <a:off x="7420315" y="2836931"/>
              <a:ext cx="1668697" cy="1740949"/>
              <a:chOff x="9877494" y="2147527"/>
              <a:chExt cx="1668697" cy="1740949"/>
            </a:xfrm>
          </p:grpSpPr>
          <p:sp>
            <p:nvSpPr>
              <p:cNvPr id="108" name="Google Shape;108;p10"/>
              <p:cNvSpPr txBox="1"/>
              <p:nvPr/>
            </p:nvSpPr>
            <p:spPr>
              <a:xfrm>
                <a:off x="9877494" y="3567874"/>
                <a:ext cx="1668697" cy="320602"/>
              </a:xfrm>
              <a:prstGeom prst="rect">
                <a:avLst/>
              </a:prstGeom>
              <a:noFill/>
              <a:ln>
                <a:noFill/>
              </a:ln>
            </p:spPr>
            <p:txBody>
              <a:bodyPr spcFirstLastPara="1" wrap="square" lIns="0" tIns="12700" rIns="0" bIns="0"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zh-CN" sz="2000" b="1" i="0" u="none" strike="noStrike" cap="none">
                    <a:solidFill>
                      <a:srgbClr val="A5A5A5"/>
                    </a:solidFill>
                    <a:latin typeface="Arial" panose="020B0604020202020204"/>
                    <a:ea typeface="Arial" panose="020B0604020202020204"/>
                    <a:cs typeface="Arial" panose="020B0604020202020204"/>
                    <a:sym typeface="Arial" panose="020B0604020202020204"/>
                  </a:rPr>
                  <a:t>违反上架规则</a:t>
                </a:r>
                <a:endParaRPr sz="2000" b="1" i="0" u="none" strike="noStrike" cap="none">
                  <a:solidFill>
                    <a:srgbClr val="A5A5A5"/>
                  </a:solidFill>
                  <a:latin typeface="Arial" panose="020B0604020202020204"/>
                  <a:ea typeface="Arial" panose="020B0604020202020204"/>
                  <a:cs typeface="Arial" panose="020B0604020202020204"/>
                  <a:sym typeface="Arial" panose="020B0604020202020204"/>
                </a:endParaRPr>
              </a:p>
            </p:txBody>
          </p:sp>
          <p:sp>
            <p:nvSpPr>
              <p:cNvPr id="109" name="Google Shape;109;p10"/>
              <p:cNvSpPr/>
              <p:nvPr/>
            </p:nvSpPr>
            <p:spPr>
              <a:xfrm>
                <a:off x="10176228" y="2147527"/>
                <a:ext cx="1125855" cy="1125855"/>
              </a:xfrm>
              <a:custGeom>
                <a:avLst/>
                <a:gdLst/>
                <a:ahLst/>
                <a:cxnLst/>
                <a:rect l="l" t="t" r="r" b="b"/>
                <a:pathLst>
                  <a:path w="1125854" h="1125854" extrusionOk="0">
                    <a:moveTo>
                      <a:pt x="562800" y="0"/>
                    </a:moveTo>
                    <a:lnTo>
                      <a:pt x="514239" y="2065"/>
                    </a:lnTo>
                    <a:lnTo>
                      <a:pt x="466824" y="8150"/>
                    </a:lnTo>
                    <a:lnTo>
                      <a:pt x="420726" y="18085"/>
                    </a:lnTo>
                    <a:lnTo>
                      <a:pt x="376113" y="31700"/>
                    </a:lnTo>
                    <a:lnTo>
                      <a:pt x="333155" y="48828"/>
                    </a:lnTo>
                    <a:lnTo>
                      <a:pt x="292019" y="69299"/>
                    </a:lnTo>
                    <a:lnTo>
                      <a:pt x="252875" y="92945"/>
                    </a:lnTo>
                    <a:lnTo>
                      <a:pt x="215891" y="119596"/>
                    </a:lnTo>
                    <a:lnTo>
                      <a:pt x="181238" y="149083"/>
                    </a:lnTo>
                    <a:lnTo>
                      <a:pt x="149083" y="181238"/>
                    </a:lnTo>
                    <a:lnTo>
                      <a:pt x="119596" y="215891"/>
                    </a:lnTo>
                    <a:lnTo>
                      <a:pt x="92945" y="252875"/>
                    </a:lnTo>
                    <a:lnTo>
                      <a:pt x="69299" y="292019"/>
                    </a:lnTo>
                    <a:lnTo>
                      <a:pt x="48828" y="333155"/>
                    </a:lnTo>
                    <a:lnTo>
                      <a:pt x="31700" y="376113"/>
                    </a:lnTo>
                    <a:lnTo>
                      <a:pt x="18085" y="420726"/>
                    </a:lnTo>
                    <a:lnTo>
                      <a:pt x="8150" y="466824"/>
                    </a:lnTo>
                    <a:lnTo>
                      <a:pt x="2065" y="514239"/>
                    </a:lnTo>
                    <a:lnTo>
                      <a:pt x="0" y="562800"/>
                    </a:lnTo>
                    <a:lnTo>
                      <a:pt x="2065" y="611361"/>
                    </a:lnTo>
                    <a:lnTo>
                      <a:pt x="8150" y="658776"/>
                    </a:lnTo>
                    <a:lnTo>
                      <a:pt x="18085" y="704874"/>
                    </a:lnTo>
                    <a:lnTo>
                      <a:pt x="31700" y="749487"/>
                    </a:lnTo>
                    <a:lnTo>
                      <a:pt x="48828" y="792445"/>
                    </a:lnTo>
                    <a:lnTo>
                      <a:pt x="69299" y="833581"/>
                    </a:lnTo>
                    <a:lnTo>
                      <a:pt x="92945" y="872725"/>
                    </a:lnTo>
                    <a:lnTo>
                      <a:pt x="119596" y="909709"/>
                    </a:lnTo>
                    <a:lnTo>
                      <a:pt x="149083" y="944362"/>
                    </a:lnTo>
                    <a:lnTo>
                      <a:pt x="181238" y="976517"/>
                    </a:lnTo>
                    <a:lnTo>
                      <a:pt x="215891" y="1006004"/>
                    </a:lnTo>
                    <a:lnTo>
                      <a:pt x="252875" y="1032655"/>
                    </a:lnTo>
                    <a:lnTo>
                      <a:pt x="292019" y="1056301"/>
                    </a:lnTo>
                    <a:lnTo>
                      <a:pt x="333155" y="1076772"/>
                    </a:lnTo>
                    <a:lnTo>
                      <a:pt x="376113" y="1093900"/>
                    </a:lnTo>
                    <a:lnTo>
                      <a:pt x="420726" y="1107515"/>
                    </a:lnTo>
                    <a:lnTo>
                      <a:pt x="466824" y="1117450"/>
                    </a:lnTo>
                    <a:lnTo>
                      <a:pt x="514239" y="1123535"/>
                    </a:lnTo>
                    <a:lnTo>
                      <a:pt x="562800" y="1125601"/>
                    </a:lnTo>
                    <a:lnTo>
                      <a:pt x="611360" y="1123535"/>
                    </a:lnTo>
                    <a:lnTo>
                      <a:pt x="658772" y="1117450"/>
                    </a:lnTo>
                    <a:lnTo>
                      <a:pt x="704869" y="1107515"/>
                    </a:lnTo>
                    <a:lnTo>
                      <a:pt x="749482" y="1093900"/>
                    </a:lnTo>
                    <a:lnTo>
                      <a:pt x="792440" y="1076772"/>
                    </a:lnTo>
                    <a:lnTo>
                      <a:pt x="833576" y="1056301"/>
                    </a:lnTo>
                    <a:lnTo>
                      <a:pt x="872720" y="1032655"/>
                    </a:lnTo>
                    <a:lnTo>
                      <a:pt x="909703" y="1006004"/>
                    </a:lnTo>
                    <a:lnTo>
                      <a:pt x="944357" y="976517"/>
                    </a:lnTo>
                    <a:lnTo>
                      <a:pt x="976512" y="944362"/>
                    </a:lnTo>
                    <a:lnTo>
                      <a:pt x="1006000" y="909709"/>
                    </a:lnTo>
                    <a:lnTo>
                      <a:pt x="1032652" y="872725"/>
                    </a:lnTo>
                    <a:lnTo>
                      <a:pt x="1056298" y="833581"/>
                    </a:lnTo>
                    <a:lnTo>
                      <a:pt x="1076770" y="792445"/>
                    </a:lnTo>
                    <a:lnTo>
                      <a:pt x="1093898" y="749487"/>
                    </a:lnTo>
                    <a:lnTo>
                      <a:pt x="1107515" y="704874"/>
                    </a:lnTo>
                    <a:lnTo>
                      <a:pt x="1117450" y="658776"/>
                    </a:lnTo>
                    <a:lnTo>
                      <a:pt x="1123535" y="611361"/>
                    </a:lnTo>
                    <a:lnTo>
                      <a:pt x="1125601" y="562800"/>
                    </a:lnTo>
                    <a:lnTo>
                      <a:pt x="1123535" y="514239"/>
                    </a:lnTo>
                    <a:lnTo>
                      <a:pt x="1117450" y="466824"/>
                    </a:lnTo>
                    <a:lnTo>
                      <a:pt x="1107515" y="420726"/>
                    </a:lnTo>
                    <a:lnTo>
                      <a:pt x="1093898" y="376113"/>
                    </a:lnTo>
                    <a:lnTo>
                      <a:pt x="1076770" y="333155"/>
                    </a:lnTo>
                    <a:lnTo>
                      <a:pt x="1056298" y="292019"/>
                    </a:lnTo>
                    <a:lnTo>
                      <a:pt x="1032652" y="252875"/>
                    </a:lnTo>
                    <a:lnTo>
                      <a:pt x="1006000" y="215891"/>
                    </a:lnTo>
                    <a:lnTo>
                      <a:pt x="976512" y="181238"/>
                    </a:lnTo>
                    <a:lnTo>
                      <a:pt x="944357" y="149083"/>
                    </a:lnTo>
                    <a:lnTo>
                      <a:pt x="909703" y="119596"/>
                    </a:lnTo>
                    <a:lnTo>
                      <a:pt x="872720" y="92945"/>
                    </a:lnTo>
                    <a:lnTo>
                      <a:pt x="833576" y="69299"/>
                    </a:lnTo>
                    <a:lnTo>
                      <a:pt x="792440" y="48828"/>
                    </a:lnTo>
                    <a:lnTo>
                      <a:pt x="749482" y="31700"/>
                    </a:lnTo>
                    <a:lnTo>
                      <a:pt x="704869" y="18085"/>
                    </a:lnTo>
                    <a:lnTo>
                      <a:pt x="658772" y="8150"/>
                    </a:lnTo>
                    <a:lnTo>
                      <a:pt x="611360" y="2065"/>
                    </a:lnTo>
                    <a:lnTo>
                      <a:pt x="562800" y="0"/>
                    </a:lnTo>
                    <a:close/>
                  </a:path>
                </a:pathLst>
              </a:custGeom>
              <a:solidFill>
                <a:srgbClr val="FFFFFF"/>
              </a:solidFill>
              <a:ln w="44450" cap="flat" cmpd="sng">
                <a:solidFill>
                  <a:srgbClr val="A5A5A5"/>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pic>
          <p:nvPicPr>
            <p:cNvPr id="110" name="Google Shape;110;p10" descr="合同"/>
            <p:cNvPicPr preferRelativeResize="0"/>
            <p:nvPr/>
          </p:nvPicPr>
          <p:blipFill rotWithShape="1">
            <a:blip r:embed="rId3"/>
            <a:srcRect/>
            <a:stretch>
              <a:fillRect/>
            </a:stretch>
          </p:blipFill>
          <p:spPr>
            <a:xfrm>
              <a:off x="7897513" y="2996937"/>
              <a:ext cx="773171" cy="77317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1"/>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7" name="Google Shape;117;p11"/>
          <p:cNvSpPr/>
          <p:nvPr/>
        </p:nvSpPr>
        <p:spPr>
          <a:xfrm>
            <a:off x="478427" y="1405275"/>
            <a:ext cx="11245487" cy="4752300"/>
          </a:xfrm>
          <a:prstGeom prst="rect">
            <a:avLst/>
          </a:prstGeom>
          <a:noFill/>
          <a:ln>
            <a:noFill/>
          </a:ln>
        </p:spPr>
        <p:txBody>
          <a:bodyPr spcFirstLastPara="1" wrap="square" lIns="91425" tIns="45700" rIns="91425" bIns="45700" anchor="t" anchorCtr="0">
            <a:noAutofit/>
          </a:bodyPr>
          <a:lstStyle/>
          <a:p>
            <a:pPr marL="342900" marR="0" lvl="0" indent="0" algn="l" rtl="0">
              <a:lnSpc>
                <a:spcPct val="150000"/>
              </a:lnSpc>
              <a:spcBef>
                <a:spcPts val="0"/>
              </a:spcBef>
              <a:spcAft>
                <a:spcPts val="0"/>
              </a:spcAft>
              <a:buClr>
                <a:srgbClr val="000000"/>
              </a:buClr>
              <a:buSzPts val="2400"/>
              <a:buFont typeface="Arial" panose="020B0604020202020204"/>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DTS: Days to Ship</a:t>
            </a: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0" algn="l" rtl="0">
              <a:lnSpc>
                <a:spcPct val="150000"/>
              </a:lnSpc>
              <a:spcBef>
                <a:spcPts val="0"/>
              </a:spcBef>
              <a:spcAft>
                <a:spcPts val="0"/>
              </a:spcAft>
              <a:buClr>
                <a:srgbClr val="000000"/>
              </a:buClr>
              <a:buSzPts val="2400"/>
              <a:buFont typeface="Arial" panose="020B0604020202020204"/>
              <a:buNone/>
            </a:pP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0" algn="l" rtl="0">
              <a:lnSpc>
                <a:spcPct val="150000"/>
              </a:lnSpc>
              <a:spcBef>
                <a:spcPts val="0"/>
              </a:spcBef>
              <a:spcAft>
                <a:spcPts val="0"/>
              </a:spcAft>
              <a:buClr>
                <a:srgbClr val="000000"/>
              </a:buClr>
              <a:buSzPts val="2400"/>
              <a:buFont typeface="Arial" panose="020B0604020202020204"/>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定义：</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卖家预估备货时间，即卖家预估的从买家下单到订单状态从“未出货”变成“已出货”（shipped）的时间跨度（计算</a:t>
            </a:r>
            <a:r>
              <a:rPr lang="zh-CN" altLang="en-US"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工作</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日）</a:t>
            </a: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0" algn="l" rtl="0">
              <a:lnSpc>
                <a:spcPct val="150000"/>
              </a:lnSpc>
              <a:spcBef>
                <a:spcPts val="0"/>
              </a:spcBef>
              <a:spcAft>
                <a:spcPts val="0"/>
              </a:spcAft>
              <a:buClr>
                <a:srgbClr val="000000"/>
              </a:buClr>
              <a:buSzPts val="2400"/>
              <a:buFont typeface="Arial" panose="020B0604020202020204"/>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如何设置：</a:t>
            </a: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0" algn="l" rtl="0">
              <a:lnSpc>
                <a:spcPct val="150000"/>
              </a:lnSpc>
              <a:spcBef>
                <a:spcPts val="0"/>
              </a:spcBef>
              <a:spcAft>
                <a:spcPts val="0"/>
              </a:spcAft>
              <a:buClr>
                <a:srgbClr val="000000"/>
              </a:buClr>
              <a:buSzPts val="2400"/>
              <a:buFont typeface="Arial" panose="020B0604020202020204"/>
              <a:buNone/>
            </a:pP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1. DTS可自行设置为</a:t>
            </a:r>
            <a:r>
              <a:rPr lang="zh-CN" sz="2400" dirty="0">
                <a:solidFill>
                  <a:schemeClr val="dk1"/>
                </a:solidFill>
              </a:rPr>
              <a:t>2</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天或者7-30（产品变为预售状态）之内的任意天数</a:t>
            </a: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0" algn="l" rtl="0">
              <a:lnSpc>
                <a:spcPct val="150000"/>
              </a:lnSpc>
              <a:spcBef>
                <a:spcPts val="0"/>
              </a:spcBef>
              <a:spcAft>
                <a:spcPts val="0"/>
              </a:spcAft>
              <a:buClr>
                <a:srgbClr val="000000"/>
              </a:buClr>
              <a:buSzPts val="2400"/>
              <a:buFont typeface="Arial" panose="020B0604020202020204"/>
              <a:buNone/>
            </a:pP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2. 可在卖家中心设置统一的DTS，也可根据备货情况，修改单一商品DTS</a:t>
            </a: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18" name="Google Shape;118;p11"/>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卖家预估备货时间DTS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2"/>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5" name="Google Shape;125;p12"/>
          <p:cNvSpPr txBox="1"/>
          <p:nvPr/>
        </p:nvSpPr>
        <p:spPr>
          <a:xfrm>
            <a:off x="380456" y="269167"/>
            <a:ext cx="5431949" cy="443711"/>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卖家实际备货时间APT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 name="Google Shape;126;p12"/>
          <p:cNvSpPr/>
          <p:nvPr/>
        </p:nvSpPr>
        <p:spPr>
          <a:xfrm>
            <a:off x="273649" y="1312286"/>
            <a:ext cx="12353780" cy="3836658"/>
          </a:xfrm>
          <a:prstGeom prst="rect">
            <a:avLst/>
          </a:prstGeom>
          <a:noFill/>
          <a:ln>
            <a:noFill/>
          </a:ln>
        </p:spPr>
        <p:txBody>
          <a:bodyPr spcFirstLastPara="1" wrap="square" lIns="91425" tIns="45700" rIns="91425" bIns="45700" anchor="t" anchorCtr="0">
            <a:noAutofit/>
          </a:bodyPr>
          <a:lstStyle/>
          <a:p>
            <a:pPr marL="342900" marR="0" lvl="0" indent="0" algn="l" rtl="0">
              <a:lnSpc>
                <a:spcPct val="150000"/>
              </a:lnSpc>
              <a:spcBef>
                <a:spcPts val="0"/>
              </a:spcBef>
              <a:spcAft>
                <a:spcPts val="0"/>
              </a:spcAft>
              <a:buClr>
                <a:srgbClr val="000000"/>
              </a:buClr>
              <a:buSzPts val="2400"/>
              <a:buFont typeface="Arial" panose="020B0604020202020204"/>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APT: Actual Preparation time</a:t>
            </a: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0" algn="l" rtl="0">
              <a:lnSpc>
                <a:spcPct val="150000"/>
              </a:lnSpc>
              <a:spcBef>
                <a:spcPts val="0"/>
              </a:spcBef>
              <a:spcAft>
                <a:spcPts val="0"/>
              </a:spcAft>
              <a:buClr>
                <a:srgbClr val="000000"/>
              </a:buClr>
              <a:buSzPts val="2400"/>
              <a:buFont typeface="Arial" panose="020B0604020202020204"/>
              <a:buNone/>
            </a:pP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342900" marR="0" lvl="0" indent="0" algn="l" rtl="0">
              <a:lnSpc>
                <a:spcPct val="150000"/>
              </a:lnSpc>
              <a:spcBef>
                <a:spcPts val="0"/>
              </a:spcBef>
              <a:spcAft>
                <a:spcPts val="0"/>
              </a:spcAft>
              <a:buClr>
                <a:srgbClr val="000000"/>
              </a:buClr>
              <a:buSzPts val="2400"/>
              <a:buFont typeface="Arial" panose="020B0604020202020204"/>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定义：</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卖家实际备货时间，即实际的从买家下单到订单状态从“未出货”变成“已出货”（shipped）的时间跨度（计算自然日）</a:t>
            </a: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914400" marR="0" lvl="0" indent="-342900" algn="l" rtl="0">
              <a:lnSpc>
                <a:spcPct val="150000"/>
              </a:lnSpc>
              <a:spcBef>
                <a:spcPts val="0"/>
              </a:spcBef>
              <a:spcAft>
                <a:spcPts val="0"/>
              </a:spcAft>
              <a:buClr>
                <a:schemeClr val="dk1"/>
              </a:buClr>
              <a:buSzPts val="1800"/>
              <a:buFont typeface="Arial" panose="020B0604020202020204"/>
              <a:buAutoNum type="arabicPeriod"/>
            </a:pP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SLS订单，发货后系统自动更改订单状态</a:t>
            </a:r>
            <a:endParaRPr lang="en-US" altLang="zh-CN" sz="2400" dirty="0">
              <a:solidFill>
                <a:schemeClr val="dk1"/>
              </a:solidFill>
            </a:endParaRPr>
          </a:p>
          <a:p>
            <a:pPr marL="914400" marR="0" lvl="0" indent="-342900" algn="l" rtl="0">
              <a:lnSpc>
                <a:spcPct val="150000"/>
              </a:lnSpc>
              <a:spcBef>
                <a:spcPts val="0"/>
              </a:spcBef>
              <a:spcAft>
                <a:spcPts val="0"/>
              </a:spcAft>
              <a:buClr>
                <a:schemeClr val="dk1"/>
              </a:buClr>
              <a:buSzPts val="1800"/>
              <a:buFont typeface="Arial" panose="020B0604020202020204"/>
              <a:buAutoNum type="arabicPeriod"/>
            </a:pPr>
            <a:r>
              <a:rPr lang="zh-CN" altLang="en-US"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马来</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LWE，CK1的订单，需卖家自行上传订单号并发货</a:t>
            </a: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3"/>
          <p:cNvSpPr/>
          <p:nvPr/>
        </p:nvSpPr>
        <p:spPr>
          <a:xfrm>
            <a:off x="0" y="239687"/>
            <a:ext cx="173990" cy="545465"/>
          </a:xfrm>
          <a:custGeom>
            <a:avLst/>
            <a:gdLst/>
            <a:ahLst/>
            <a:cxnLst/>
            <a:rect l="l" t="t" r="r" b="b"/>
            <a:pathLst>
              <a:path w="173990" h="545465" extrusionOk="0">
                <a:moveTo>
                  <a:pt x="173570" y="545033"/>
                </a:moveTo>
                <a:lnTo>
                  <a:pt x="0" y="545033"/>
                </a:lnTo>
                <a:lnTo>
                  <a:pt x="0" y="0"/>
                </a:lnTo>
                <a:lnTo>
                  <a:pt x="173570" y="0"/>
                </a:lnTo>
                <a:lnTo>
                  <a:pt x="173570" y="545033"/>
                </a:lnTo>
                <a:close/>
              </a:path>
            </a:pathLst>
          </a:custGeom>
          <a:solidFill>
            <a:srgbClr val="F15C3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3" name="Google Shape;133;p13"/>
          <p:cNvSpPr/>
          <p:nvPr/>
        </p:nvSpPr>
        <p:spPr>
          <a:xfrm>
            <a:off x="773319" y="1054068"/>
            <a:ext cx="12494335" cy="4230535"/>
          </a:xfrm>
          <a:prstGeom prst="rect">
            <a:avLst/>
          </a:prstGeom>
          <a:noFill/>
          <a:ln>
            <a:noFill/>
          </a:ln>
        </p:spPr>
        <p:txBody>
          <a:bodyPr spcFirstLastPara="1" wrap="square" lIns="91425" tIns="45700" rIns="91425" bIns="45700" anchor="t" anchorCtr="0">
            <a:noAutofit/>
          </a:bodyPr>
          <a:lstStyle/>
          <a:p>
            <a:pPr lvl="0">
              <a:lnSpc>
                <a:spcPct val="150000"/>
              </a:lnSpc>
              <a:buSzPts val="2400"/>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什么是迟发货？</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若APT超过DTS</a:t>
            </a:r>
            <a:r>
              <a:rPr lang="zh-CN" altLang="en-US" sz="2400" dirty="0">
                <a:solidFill>
                  <a:schemeClr val="dk1"/>
                </a:solidFill>
              </a:rPr>
              <a:t>（工作日）</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a:t>
            </a:r>
            <a:r>
              <a:rPr lang="en-US" altLang="zh-CN" sz="2400" dirty="0">
                <a:solidFill>
                  <a:schemeClr val="dk1"/>
                </a:solidFill>
              </a:rPr>
              <a:t>2</a:t>
            </a:r>
            <a:r>
              <a:rPr lang="zh-CN" altLang="en-US" sz="2400" dirty="0">
                <a:solidFill>
                  <a:schemeClr val="dk1"/>
                </a:solidFill>
              </a:rPr>
              <a:t>个自然日</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，则算作是迟发货订单，APT如遇周末或节假日，会顺延</a:t>
            </a: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2" indent="0" algn="l" rtl="0">
              <a:lnSpc>
                <a:spcPct val="150000"/>
              </a:lnSpc>
              <a:spcBef>
                <a:spcPts val="0"/>
              </a:spcBef>
              <a:spcAft>
                <a:spcPts val="0"/>
              </a:spcAft>
              <a:buNone/>
            </a:pP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200000"/>
              </a:lnSpc>
              <a:spcBef>
                <a:spcPts val="0"/>
              </a:spcBef>
              <a:spcAft>
                <a:spcPts val="0"/>
              </a:spcAft>
              <a:buNone/>
            </a:pPr>
            <a:r>
              <a:rPr lang="zh-CN"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什么是迟发货率？</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迟发货率 = 迟发货的订单数/发货的总订单数（每周一系统计算前30天的</a:t>
            </a:r>
            <a:r>
              <a:rPr lang="zh-CN" altLang="en-US"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迟</a:t>
            </a:r>
            <a:r>
              <a:rPr lang="zh-CN" sz="2400" b="0" i="0" u="none" strike="noStrike" cap="none" dirty="0">
                <a:solidFill>
                  <a:schemeClr val="dk1"/>
                </a:solidFill>
                <a:latin typeface="Arial" panose="020B0604020202020204"/>
                <a:ea typeface="Arial" panose="020B0604020202020204"/>
                <a:cs typeface="Arial" panose="020B0604020202020204"/>
                <a:sym typeface="Arial" panose="020B0604020202020204"/>
              </a:rPr>
              <a:t>发货率），迟发货率可在卖家中心“我的表现”栏目中查看</a:t>
            </a:r>
            <a:endParaRPr dirty="0"/>
          </a:p>
          <a:p>
            <a:pPr marL="34290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Clr>
                <a:srgbClr val="000000"/>
              </a:buClr>
              <a:buSzPts val="2400"/>
              <a:buFont typeface="Arial" panose="020B0604020202020204"/>
              <a:buNone/>
            </a:pPr>
            <a:endParaRPr sz="2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34" name="Google Shape;134;p13"/>
          <p:cNvSpPr txBox="1"/>
          <p:nvPr/>
        </p:nvSpPr>
        <p:spPr>
          <a:xfrm>
            <a:off x="380456" y="269167"/>
            <a:ext cx="5431800" cy="4437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sz="2800" b="1" i="0" u="none" strike="noStrike" cap="none">
                <a:solidFill>
                  <a:srgbClr val="F15C39"/>
                </a:solidFill>
                <a:latin typeface="Arial" panose="020B0604020202020204"/>
                <a:ea typeface="Arial" panose="020B0604020202020204"/>
                <a:cs typeface="Arial" panose="020B0604020202020204"/>
                <a:sym typeface="Arial" panose="020B0604020202020204"/>
              </a:rPr>
              <a:t>迟发货与迟发货率</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35" name="Google Shape;135;p13"/>
          <p:cNvPicPr preferRelativeResize="0"/>
          <p:nvPr/>
        </p:nvPicPr>
        <p:blipFill rotWithShape="1">
          <a:blip r:embed="rId1"/>
          <a:srcRect/>
          <a:stretch>
            <a:fillRect/>
          </a:stretch>
        </p:blipFill>
        <p:spPr>
          <a:xfrm>
            <a:off x="1719823" y="4133263"/>
            <a:ext cx="10601325" cy="253365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5744</Words>
  <Application>WPS 演示</Application>
  <PresentationFormat>自定义</PresentationFormat>
  <Paragraphs>400</Paragraphs>
  <Slides>47</Slides>
  <Notes>48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47</vt:i4>
      </vt:variant>
    </vt:vector>
  </HeadingPairs>
  <TitlesOfParts>
    <vt:vector size="61" baseType="lpstr">
      <vt:lpstr>Arial</vt:lpstr>
      <vt:lpstr>宋体</vt:lpstr>
      <vt:lpstr>Wingdings</vt:lpstr>
      <vt:lpstr>Arial</vt:lpstr>
      <vt:lpstr>Calibri</vt:lpstr>
      <vt:lpstr>Helvetica Neue</vt:lpstr>
      <vt:lpstr>微软雅黑</vt:lpstr>
      <vt:lpstr>Arial Unicode MS</vt:lpstr>
      <vt:lpstr>Noto Sans Symbols</vt:lpstr>
      <vt:lpstr>Segoe Print</vt:lpstr>
      <vt:lpstr>Arial Black</vt:lpstr>
      <vt:lpstr>MS PGothic</vt:lpstr>
      <vt:lpstr>BatangChe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刊登侵权商品</vt:lpstr>
      <vt:lpstr>刊登重复商品 </vt:lpstr>
      <vt:lpstr>1.卖家在其不同的店铺刊登相同的产品 </vt:lpstr>
      <vt:lpstr>2.将相同的产品刊登在不同的类别下   </vt:lpstr>
      <vt:lpstr>3.微调产品信息（如图片，标题，价格，属性，描述等）后重复上传  </vt:lpstr>
      <vt:lpstr>4.以下情况目前不会被视为重复刊登</vt:lpstr>
      <vt:lpstr>如何避免刊登重复商品？</vt:lpstr>
      <vt:lpstr>关键词、属性滥用</vt:lpstr>
      <vt:lpstr>误导性定价</vt:lpstr>
      <vt:lpstr>什么是夸大不实的折扣？</vt:lpstr>
      <vt:lpstr>如何查看商品被下架原因? </vt:lpstr>
      <vt:lpstr>如何查看商品被下架原因?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程洋</dc:creator>
  <cp:lastModifiedBy>冯宇辉</cp:lastModifiedBy>
  <cp:revision>32</cp:revision>
  <dcterms:created xsi:type="dcterms:W3CDTF">2020-07-19T12:50:09Z</dcterms:created>
  <dcterms:modified xsi:type="dcterms:W3CDTF">2020-07-19T12:50:30Z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